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1" r:id="rId4"/>
    <p:sldId id="262" r:id="rId5"/>
    <p:sldId id="263" r:id="rId6"/>
    <p:sldId id="274" r:id="rId7"/>
    <p:sldId id="270" r:id="rId8"/>
    <p:sldId id="269" r:id="rId9"/>
    <p:sldId id="271" r:id="rId10"/>
    <p:sldId id="286" r:id="rId11"/>
    <p:sldId id="287" r:id="rId12"/>
    <p:sldId id="288" r:id="rId13"/>
    <p:sldId id="275" r:id="rId14"/>
    <p:sldId id="277" r:id="rId15"/>
    <p:sldId id="292" r:id="rId16"/>
    <p:sldId id="276" r:id="rId17"/>
    <p:sldId id="265" r:id="rId18"/>
    <p:sldId id="272" r:id="rId19"/>
    <p:sldId id="278" r:id="rId20"/>
    <p:sldId id="279" r:id="rId21"/>
    <p:sldId id="280" r:id="rId22"/>
    <p:sldId id="281" r:id="rId23"/>
    <p:sldId id="267" r:id="rId24"/>
    <p:sldId id="268" r:id="rId25"/>
    <p:sldId id="285" r:id="rId26"/>
    <p:sldId id="283" r:id="rId27"/>
    <p:sldId id="284" r:id="rId28"/>
    <p:sldId id="273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5FB11-1106-45E1-BF0E-630B5188ED2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71F65-7592-4440-821B-74843F31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CF08-DAD2-4706-8562-7DF503C56F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9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onsexualhealth.co.uk/" TargetMode="External"/><Relationship Id="rId2" Type="http://schemas.openxmlformats.org/officeDocument/2006/relationships/hyperlink" Target="mailto:jane.bush@nhs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IUC fitter forum 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Jane Bush</a:t>
            </a:r>
          </a:p>
          <a:p>
            <a:r>
              <a:rPr lang="en-US" dirty="0" smtClean="0"/>
              <a:t>Clinical lead for Contraception </a:t>
            </a:r>
          </a:p>
          <a:p>
            <a:r>
              <a:rPr lang="en-US" dirty="0" smtClean="0"/>
              <a:t>Devon Sexual Health- Exeter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71800"/>
            <a:ext cx="1981200" cy="16764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 how long can a 52mg LNG-IUS be used?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9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If fitted &gt;/= 45yr- can be used </a:t>
            </a:r>
            <a:r>
              <a:rPr lang="en-GB" dirty="0" smtClean="0"/>
              <a:t>till </a:t>
            </a:r>
            <a:r>
              <a:rPr lang="en-GB" dirty="0"/>
              <a:t>age 55 then </a:t>
            </a:r>
            <a:r>
              <a:rPr lang="en-GB" dirty="0" smtClean="0"/>
              <a:t>remove </a:t>
            </a:r>
            <a:r>
              <a:rPr lang="en-GB" sz="2400" dirty="0" smtClean="0"/>
              <a:t>(FSRH CEU guideline, Contraception for women aged over 40 years)</a:t>
            </a:r>
            <a:endParaRPr lang="en-GB" dirty="0"/>
          </a:p>
          <a:p>
            <a:r>
              <a:rPr lang="en-GB" dirty="0" smtClean="0"/>
              <a:t>Can be refitted at any time with in 7 years of fit if PT negative + advise repeat PT 3w later (off label) </a:t>
            </a:r>
            <a:r>
              <a:rPr lang="en-GB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GB" dirty="0" smtClean="0"/>
              <a:t>Use </a:t>
            </a:r>
            <a:r>
              <a:rPr lang="en-GB" dirty="0"/>
              <a:t>up to </a:t>
            </a:r>
            <a:r>
              <a:rPr lang="en-GB" b="1" dirty="0"/>
              <a:t>5yr</a:t>
            </a:r>
            <a:r>
              <a:rPr lang="en-GB" dirty="0"/>
              <a:t> as part HRT regime </a:t>
            </a:r>
            <a:r>
              <a:rPr lang="en-GB" dirty="0" smtClean="0"/>
              <a:t> (off label)-</a:t>
            </a:r>
            <a:r>
              <a:rPr lang="en-GB" dirty="0" err="1" smtClean="0"/>
              <a:t>Mirena</a:t>
            </a:r>
            <a:r>
              <a:rPr lang="en-GB" dirty="0" smtClean="0"/>
              <a:t> only </a:t>
            </a:r>
          </a:p>
          <a:p>
            <a:r>
              <a:rPr lang="en-GB" dirty="0" smtClean="0"/>
              <a:t>If using just for bleed control? For as long as it works…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answer is………..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7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IUS as endometrial protection with HRT</a:t>
            </a:r>
          </a:p>
          <a:p>
            <a:pPr lvl="1"/>
            <a:r>
              <a:rPr lang="en-GB" dirty="0"/>
              <a:t>Use off label for </a:t>
            </a:r>
            <a:r>
              <a:rPr lang="en-GB" dirty="0" smtClean="0"/>
              <a:t>up to </a:t>
            </a:r>
            <a:r>
              <a:rPr lang="en-GB" dirty="0"/>
              <a:t>5yrs BUT not over no matter age of user</a:t>
            </a:r>
          </a:p>
          <a:p>
            <a:r>
              <a:rPr lang="en-GB" dirty="0" smtClean="0"/>
              <a:t>We are NOT commissioned to provide IUS unless for contraception use</a:t>
            </a:r>
          </a:p>
          <a:p>
            <a:r>
              <a:rPr lang="en-GB" dirty="0" smtClean="0"/>
              <a:t>We are not a </a:t>
            </a:r>
            <a:r>
              <a:rPr lang="en-GB" dirty="0" err="1" smtClean="0"/>
              <a:t>gynae</a:t>
            </a:r>
            <a:r>
              <a:rPr lang="en-GB" dirty="0" smtClean="0"/>
              <a:t> assessment service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Negotiations with CCG/amendment to formulary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IUS for non contraceptive reasons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6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3238500" cy="220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6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Bushja\AppData\Local\Microsoft\Windows\Temporary Internet Files\Content.IE5\9840ZDT4\question-mark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687" y="1481138"/>
            <a:ext cx="28926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do and why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3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challenges you most?</a:t>
            </a:r>
            <a:endParaRPr lang="en-US" dirty="0"/>
          </a:p>
        </p:txBody>
      </p:sp>
      <p:pic>
        <p:nvPicPr>
          <p:cNvPr id="1026" name="Picture 2" descr="C:\Users\BushJa\AppData\Local\Microsoft\Windows\INetCache\IE\SRMCHFVC\fear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8244"/>
            <a:ext cx="82296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shJa\AppData\Local\Microsoft\Windows\INetCache\IE\HI0KDO31\Freedom-from-Fear-Based-Belief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8275"/>
            <a:ext cx="7620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shJa\AppData\Local\Microsoft\Windows\INetCache\IE\HI0KDO31\Freedom-from-Fear-Based-Belief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8275"/>
            <a:ext cx="7620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No evidence that cervical cleansing reduces risk of pelvic infection</a:t>
            </a:r>
          </a:p>
          <a:p>
            <a:r>
              <a:rPr lang="en-GB" dirty="0" smtClean="0"/>
              <a:t>Routine cervical dilatation is not required</a:t>
            </a:r>
          </a:p>
          <a:p>
            <a:r>
              <a:rPr lang="en-GB" dirty="0" smtClean="0"/>
              <a:t>Use of anaesthetics</a:t>
            </a:r>
          </a:p>
          <a:p>
            <a:r>
              <a:rPr lang="en-GB" dirty="0" smtClean="0"/>
              <a:t>Screening- </a:t>
            </a:r>
            <a:r>
              <a:rPr lang="en-GB" dirty="0"/>
              <a:t>if asymptomatic can screen and fit on the day- no need for antibiotic </a:t>
            </a:r>
            <a:r>
              <a:rPr lang="en-GB" dirty="0" smtClean="0"/>
              <a:t>prophylaxis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3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50174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puffs to cervix</a:t>
            </a:r>
          </a:p>
          <a:p>
            <a:r>
              <a:rPr lang="en-US" dirty="0" smtClean="0"/>
              <a:t>Wait 3 minutes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Xylocaine spray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Training- </a:t>
            </a:r>
            <a:r>
              <a:rPr lang="en-GB" dirty="0" err="1" smtClean="0"/>
              <a:t>LocIUT</a:t>
            </a:r>
            <a:endParaRPr lang="en-GB" dirty="0" smtClean="0"/>
          </a:p>
          <a:p>
            <a:r>
              <a:rPr lang="en-GB" dirty="0" smtClean="0"/>
              <a:t>Consent….verbal or written?</a:t>
            </a:r>
          </a:p>
          <a:p>
            <a:r>
              <a:rPr lang="en-GB" dirty="0" smtClean="0"/>
              <a:t>An appropriately trained assistant. </a:t>
            </a:r>
          </a:p>
          <a:p>
            <a:r>
              <a:rPr lang="en-GB" dirty="0" err="1" smtClean="0"/>
              <a:t>Vulsellum</a:t>
            </a:r>
            <a:r>
              <a:rPr lang="en-GB" dirty="0" smtClean="0"/>
              <a:t>.</a:t>
            </a:r>
          </a:p>
          <a:p>
            <a:r>
              <a:rPr lang="en-GB" dirty="0" smtClean="0"/>
              <a:t>Uterine sound.</a:t>
            </a:r>
          </a:p>
          <a:p>
            <a:r>
              <a:rPr lang="en-GB" dirty="0" smtClean="0"/>
              <a:t>Atropine and Oxygen </a:t>
            </a:r>
            <a:r>
              <a:rPr lang="en-GB" sz="2000" dirty="0" smtClean="0"/>
              <a:t>( FSRH service standards 2016)	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dirty="0" smtClean="0"/>
              <a:t>Useful items : broad </a:t>
            </a:r>
            <a:r>
              <a:rPr lang="en-GB" dirty="0" err="1" smtClean="0"/>
              <a:t>speculae</a:t>
            </a:r>
            <a:r>
              <a:rPr lang="en-GB" dirty="0" smtClean="0"/>
              <a:t>, </a:t>
            </a:r>
            <a:r>
              <a:rPr lang="en-GB" dirty="0" err="1" smtClean="0"/>
              <a:t>cytobrushes</a:t>
            </a:r>
            <a:r>
              <a:rPr lang="en-GB" dirty="0" smtClean="0"/>
              <a:t>, silver nitrate sticks, spencer wells forceps.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Must haves………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3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</a:p>
          <a:p>
            <a:pPr lvl="1"/>
            <a:r>
              <a:rPr lang="en-US" dirty="0" err="1" smtClean="0"/>
              <a:t>Levosert</a:t>
            </a:r>
            <a:endParaRPr lang="en-US" dirty="0" smtClean="0"/>
          </a:p>
          <a:p>
            <a:pPr lvl="1"/>
            <a:r>
              <a:rPr lang="en-US" dirty="0" smtClean="0"/>
              <a:t>Pain control during fit</a:t>
            </a:r>
          </a:p>
          <a:p>
            <a:pPr lvl="1"/>
            <a:r>
              <a:rPr lang="en-US" dirty="0" smtClean="0"/>
              <a:t>Interesting cases</a:t>
            </a:r>
          </a:p>
          <a:p>
            <a:r>
              <a:rPr lang="en-US" dirty="0" smtClean="0"/>
              <a:t>Networking</a:t>
            </a:r>
          </a:p>
          <a:p>
            <a:r>
              <a:rPr lang="en-US" dirty="0" smtClean="0"/>
              <a:t>Sharing ideas and practice</a:t>
            </a:r>
          </a:p>
          <a:p>
            <a:r>
              <a:rPr lang="en-US" dirty="0" smtClean="0"/>
              <a:t>Meet our team of fitters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evening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Abstain?</a:t>
            </a:r>
          </a:p>
          <a:p>
            <a:endParaRPr lang="en-GB" dirty="0" smtClean="0"/>
          </a:p>
          <a:p>
            <a:r>
              <a:rPr lang="en-GB" dirty="0" smtClean="0"/>
              <a:t>Extra precautions?</a:t>
            </a:r>
          </a:p>
          <a:p>
            <a:endParaRPr lang="en-GB" dirty="0" smtClean="0"/>
          </a:p>
          <a:p>
            <a:r>
              <a:rPr lang="en-GB" dirty="0" smtClean="0"/>
              <a:t>Use of tampons, </a:t>
            </a:r>
            <a:r>
              <a:rPr lang="en-GB" dirty="0" err="1" smtClean="0"/>
              <a:t>mooncups</a:t>
            </a:r>
            <a:r>
              <a:rPr lang="en-GB" dirty="0" smtClean="0"/>
              <a:t>, gym vibration plates, MRI scanners?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Thread check?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fit advice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5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33600"/>
            <a:ext cx="3962400" cy="2819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0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6w </a:t>
            </a:r>
            <a:r>
              <a:rPr lang="en-GB" dirty="0"/>
              <a:t>check- not essential but</a:t>
            </a:r>
            <a:r>
              <a:rPr lang="en-GB" dirty="0" smtClean="0"/>
              <a:t>….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Non visible threads?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Low </a:t>
            </a:r>
            <a:r>
              <a:rPr lang="en-GB" dirty="0"/>
              <a:t>lying IUCs?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Unscheduled </a:t>
            </a:r>
            <a:r>
              <a:rPr lang="en-GB" dirty="0"/>
              <a:t>bleeding with LNG-IUS- ? </a:t>
            </a:r>
            <a:r>
              <a:rPr lang="en-GB" dirty="0" smtClean="0"/>
              <a:t>COCP/Red flags</a:t>
            </a:r>
          </a:p>
          <a:p>
            <a:endParaRPr lang="en-GB" dirty="0"/>
          </a:p>
          <a:p>
            <a:r>
              <a:rPr lang="en-GB" dirty="0" smtClean="0"/>
              <a:t>Difficult removals?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Consider </a:t>
            </a:r>
            <a:r>
              <a:rPr lang="en-GB" b="1" dirty="0"/>
              <a:t>ectopic in any one with IUC with pain and/or </a:t>
            </a:r>
            <a:r>
              <a:rPr lang="en-GB" b="1" dirty="0" smtClean="0"/>
              <a:t>bleeding</a:t>
            </a:r>
          </a:p>
          <a:p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Follow up and on going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9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need to exclude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IUC pain/bleeding</a:t>
            </a:r>
            <a:endParaRPr lang="en-US" dirty="0"/>
          </a:p>
        </p:txBody>
      </p:sp>
      <p:pic>
        <p:nvPicPr>
          <p:cNvPr id="1026" name="Picture 2" descr="C:\Users\BushJa\AppData\Local\Microsoft\Windows\INetCache\IE\PLJXNN8O\ques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86" y="2514600"/>
            <a:ext cx="43942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keep the IUC in situ?</a:t>
            </a:r>
          </a:p>
          <a:p>
            <a:r>
              <a:rPr lang="en-US" dirty="0" smtClean="0"/>
              <a:t>When should you review?</a:t>
            </a:r>
          </a:p>
          <a:p>
            <a:r>
              <a:rPr lang="en-US" dirty="0" smtClean="0"/>
              <a:t>When should you consider removing the IUC?</a:t>
            </a:r>
          </a:p>
          <a:p>
            <a:r>
              <a:rPr lang="en-US" dirty="0" smtClean="0"/>
              <a:t>How soon could you refit an IUC post PID?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with 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EURAS study- published 2014</a:t>
            </a:r>
          </a:p>
          <a:p>
            <a:r>
              <a:rPr lang="en-GB" sz="2800" dirty="0" smtClean="0"/>
              <a:t>46,000 recruited</a:t>
            </a:r>
          </a:p>
          <a:p>
            <a:r>
              <a:rPr lang="en-GB" sz="2800" dirty="0" smtClean="0"/>
              <a:t>similar risk for IUD and IUS</a:t>
            </a:r>
          </a:p>
          <a:p>
            <a:r>
              <a:rPr lang="en-GB" sz="2800" dirty="0" smtClean="0"/>
              <a:t>Perforation rate in non breastfeeding women = 0.67/1000</a:t>
            </a:r>
          </a:p>
          <a:p>
            <a:r>
              <a:rPr lang="en-GB" sz="2800" dirty="0" smtClean="0"/>
              <a:t>6 fold increase in breastfeeding women</a:t>
            </a:r>
          </a:p>
          <a:p>
            <a:r>
              <a:rPr lang="en-GB" sz="2800" dirty="0" smtClean="0"/>
              <a:t>Increased risk in &lt;30w post partum</a:t>
            </a:r>
          </a:p>
          <a:p>
            <a:r>
              <a:rPr lang="en-GB" sz="2800" dirty="0" smtClean="0"/>
              <a:t>3.9 fold increase if fitting &lt;50per year</a:t>
            </a:r>
          </a:p>
          <a:p>
            <a:r>
              <a:rPr lang="en-GB" sz="2800" dirty="0" smtClean="0"/>
              <a:t>No permanent or serious complications</a:t>
            </a: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of perforation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6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:\Users\Bushja\AppData\Local\Microsoft\Windows\Temporary Internet Files\Content.IE5\3SYS12YO\768px-Red_x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would you not fit?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46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Pregnancy risk.</a:t>
            </a:r>
          </a:p>
          <a:p>
            <a:endParaRPr lang="en-GB" dirty="0" smtClean="0"/>
          </a:p>
          <a:p>
            <a:r>
              <a:rPr lang="en-GB" dirty="0" smtClean="0"/>
              <a:t>Cardiac disease: high risk of vasovagal- should involve cardiologist and fit in hospital setting</a:t>
            </a:r>
          </a:p>
          <a:p>
            <a:endParaRPr lang="en-GB" dirty="0" smtClean="0"/>
          </a:p>
          <a:p>
            <a:r>
              <a:rPr lang="en-GB" dirty="0" smtClean="0"/>
              <a:t>Post pregnancy: immediate fit at partum or &gt;4w post natal- care re perforation ( breast feeding). </a:t>
            </a:r>
          </a:p>
          <a:p>
            <a:endParaRPr lang="en-GB" dirty="0"/>
          </a:p>
          <a:p>
            <a:r>
              <a:rPr lang="en-GB" dirty="0" smtClean="0"/>
              <a:t>Post MTOP?</a:t>
            </a:r>
          </a:p>
          <a:p>
            <a:endParaRPr lang="en-GB" dirty="0" smtClean="0"/>
          </a:p>
          <a:p>
            <a:r>
              <a:rPr lang="en-GB" dirty="0" smtClean="0"/>
              <a:t>Other situations………?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with……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0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Perforation in MSM</a:t>
            </a:r>
          </a:p>
          <a:p>
            <a:r>
              <a:rPr lang="en-US" dirty="0" smtClean="0"/>
              <a:t>Ectopic pregnancy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dirty="0" smtClean="0"/>
              <a:t>Any others 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Contact us- e referral </a:t>
            </a:r>
          </a:p>
          <a:p>
            <a:r>
              <a:rPr lang="en-GB" dirty="0" smtClean="0"/>
              <a:t>Email: </a:t>
            </a:r>
            <a:r>
              <a:rPr lang="en-GB" dirty="0" smtClean="0">
                <a:hlinkClick r:id="rId2"/>
              </a:rPr>
              <a:t>jane.bush@nhs.net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www.devonsexualhealth.co.uk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FSRH guidance and news statements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further issues?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4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0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Last 12 months:</a:t>
            </a:r>
          </a:p>
          <a:p>
            <a:pPr lvl="1"/>
            <a:r>
              <a:rPr lang="en-US" sz="4400" dirty="0" smtClean="0"/>
              <a:t>2,314 IUCs fitted for contraception purposes</a:t>
            </a:r>
          </a:p>
          <a:p>
            <a:pPr marL="393192" lvl="1" indent="0">
              <a:buNone/>
            </a:pPr>
            <a:r>
              <a:rPr lang="en-GB" sz="4400" dirty="0" smtClean="0"/>
              <a:t>(pre-pandemic levels)</a:t>
            </a:r>
          </a:p>
          <a:p>
            <a:pPr marL="393192" lvl="1" indent="0">
              <a:buNone/>
            </a:pPr>
            <a:endParaRPr lang="en-GB" sz="4400" dirty="0" smtClean="0"/>
          </a:p>
          <a:p>
            <a:pPr marL="393192" lvl="1" indent="0">
              <a:buNone/>
            </a:pPr>
            <a:r>
              <a:rPr lang="en-GB" sz="4400" dirty="0" smtClean="0"/>
              <a:t>Primary care activity?</a:t>
            </a:r>
            <a:endParaRPr lang="en-US" sz="4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DSH (all 3 hubs)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UKMEC 2016</a:t>
            </a:r>
          </a:p>
          <a:p>
            <a:r>
              <a:rPr lang="en-GB" dirty="0" smtClean="0"/>
              <a:t>CEU Intrauterine Contraception 2015- updated 2019</a:t>
            </a:r>
          </a:p>
          <a:p>
            <a:r>
              <a:rPr lang="en-GB" dirty="0" smtClean="0"/>
              <a:t>CEU Emergency </a:t>
            </a:r>
            <a:r>
              <a:rPr lang="en-GB" smtClean="0"/>
              <a:t>contraception 2017- amended 2020</a:t>
            </a:r>
            <a:endParaRPr lang="en-GB" dirty="0" smtClean="0"/>
          </a:p>
          <a:p>
            <a:r>
              <a:rPr lang="en-GB" dirty="0" smtClean="0"/>
              <a:t>CEU Contraception for women aged over 40 years 2017</a:t>
            </a:r>
          </a:p>
          <a:p>
            <a:pPr lvl="1"/>
            <a:r>
              <a:rPr lang="en-GB" sz="2000" dirty="0"/>
              <a:t>All available on FSRH website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NICE QS Contraception 2016.</a:t>
            </a:r>
          </a:p>
          <a:p>
            <a:pPr lvl="1"/>
            <a:r>
              <a:rPr lang="en-GB" sz="2000" dirty="0" smtClean="0"/>
              <a:t>nice.org.uk/guidance/qs129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FRSH guidance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7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Copper IUDs</a:t>
            </a:r>
          </a:p>
          <a:p>
            <a:pPr lvl="1"/>
            <a:r>
              <a:rPr lang="en-US" dirty="0" smtClean="0"/>
              <a:t>T Safe Cu 380A /QL</a:t>
            </a:r>
          </a:p>
          <a:p>
            <a:pPr lvl="1"/>
            <a:r>
              <a:rPr lang="en-US" dirty="0" smtClean="0"/>
              <a:t>Nova T 380</a:t>
            </a:r>
          </a:p>
          <a:p>
            <a:pPr lvl="1"/>
            <a:r>
              <a:rPr lang="en-US" dirty="0" smtClean="0"/>
              <a:t>Neo-Safe T Cu 380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IUB?</a:t>
            </a:r>
          </a:p>
          <a:p>
            <a:pPr lvl="1"/>
            <a:r>
              <a:rPr lang="en-US" dirty="0" smtClean="0"/>
              <a:t>Others?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fitting?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r>
              <a:rPr lang="en-US" dirty="0" smtClean="0"/>
              <a:t>Hormonal IUS</a:t>
            </a:r>
          </a:p>
          <a:p>
            <a:pPr lvl="1"/>
            <a:r>
              <a:rPr lang="en-US" dirty="0" err="1" smtClean="0"/>
              <a:t>Mirena</a:t>
            </a:r>
            <a:endParaRPr lang="en-US" dirty="0" smtClean="0"/>
          </a:p>
          <a:p>
            <a:pPr lvl="1"/>
            <a:r>
              <a:rPr lang="en-US" dirty="0" err="1" smtClean="0"/>
              <a:t>Levosert</a:t>
            </a:r>
            <a:endParaRPr lang="en-US" dirty="0" smtClean="0"/>
          </a:p>
          <a:p>
            <a:pPr lvl="1"/>
            <a:r>
              <a:rPr lang="en-US" dirty="0" err="1" smtClean="0"/>
              <a:t>Kyleena</a:t>
            </a:r>
            <a:endParaRPr lang="en-US" dirty="0" smtClean="0"/>
          </a:p>
          <a:p>
            <a:pPr lvl="1"/>
            <a:r>
              <a:rPr lang="en-US" dirty="0" err="1" smtClean="0"/>
              <a:t>Jaydess</a:t>
            </a:r>
            <a:endParaRPr lang="en-US" dirty="0" smtClean="0"/>
          </a:p>
          <a:p>
            <a:pPr lvl="1"/>
            <a:endParaRPr lang="en-GB" dirty="0"/>
          </a:p>
          <a:p>
            <a:pPr lvl="1"/>
            <a:r>
              <a:rPr lang="en-GB" dirty="0" err="1" smtClean="0"/>
              <a:t>Benilexa</a:t>
            </a:r>
            <a:r>
              <a:rPr lang="en-GB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Equivalent to </a:t>
            </a:r>
            <a:r>
              <a:rPr lang="en-US" dirty="0" err="1" smtClean="0"/>
              <a:t>Mirena</a:t>
            </a:r>
            <a:r>
              <a:rPr lang="en-US" dirty="0" smtClean="0"/>
              <a:t>- 52 mg LNG</a:t>
            </a:r>
          </a:p>
          <a:p>
            <a:r>
              <a:rPr lang="en-US" dirty="0" smtClean="0"/>
              <a:t>Same size frame- 32mm x32mm</a:t>
            </a:r>
          </a:p>
          <a:p>
            <a:r>
              <a:rPr lang="en-US" dirty="0" smtClean="0"/>
              <a:t>Insertion tube diameter 4.8mm (</a:t>
            </a:r>
            <a:r>
              <a:rPr lang="en-US" dirty="0" err="1" smtClean="0"/>
              <a:t>Mirena</a:t>
            </a:r>
            <a:r>
              <a:rPr lang="en-US" dirty="0" smtClean="0"/>
              <a:t> 4.4)</a:t>
            </a:r>
          </a:p>
          <a:p>
            <a:r>
              <a:rPr lang="en-US" dirty="0" smtClean="0"/>
              <a:t>Blue threads rather than brown</a:t>
            </a:r>
          </a:p>
          <a:p>
            <a:r>
              <a:rPr lang="en-GB" dirty="0" smtClean="0"/>
              <a:t>2 handed inserter</a:t>
            </a:r>
            <a:endParaRPr lang="en-US" dirty="0" smtClean="0"/>
          </a:p>
          <a:p>
            <a:r>
              <a:rPr lang="en-US" dirty="0" smtClean="0"/>
              <a:t>Contraception licensed = 6 year</a:t>
            </a:r>
          </a:p>
          <a:p>
            <a:r>
              <a:rPr lang="en-US" dirty="0" smtClean="0"/>
              <a:t>BUT NOT licensed for endometrial protection</a:t>
            </a:r>
          </a:p>
          <a:p>
            <a:r>
              <a:rPr lang="en-US" dirty="0" smtClean="0"/>
              <a:t>Cost- £66 (</a:t>
            </a:r>
            <a:r>
              <a:rPr lang="en-US" dirty="0" err="1" smtClean="0"/>
              <a:t>Mirena</a:t>
            </a:r>
            <a:r>
              <a:rPr lang="en-US" dirty="0" smtClean="0"/>
              <a:t> £88)</a:t>
            </a:r>
          </a:p>
          <a:p>
            <a:r>
              <a:rPr lang="en-US" dirty="0" smtClean="0"/>
              <a:t>Makes </a:t>
            </a:r>
            <a:r>
              <a:rPr lang="en-US" dirty="0" err="1" smtClean="0"/>
              <a:t>Levosert</a:t>
            </a:r>
            <a:r>
              <a:rPr lang="en-US" dirty="0" smtClean="0"/>
              <a:t> the most cost effective LARC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Levosert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consider in :</a:t>
            </a:r>
          </a:p>
          <a:p>
            <a:pPr lvl="1">
              <a:buFontTx/>
              <a:buChar char="-"/>
            </a:pPr>
            <a:r>
              <a:rPr lang="en-US" dirty="0" smtClean="0"/>
              <a:t>Parous women</a:t>
            </a:r>
          </a:p>
          <a:p>
            <a:pPr lvl="1">
              <a:buFontTx/>
              <a:buChar char="-"/>
            </a:pPr>
            <a:r>
              <a:rPr lang="en-US" dirty="0" smtClean="0"/>
              <a:t>&lt; age 40 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Any thoughts?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Levosert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695</TotalTime>
  <Words>659</Words>
  <Application>Microsoft Office PowerPoint</Application>
  <PresentationFormat>On-screen Show (4:3)</PresentationFormat>
  <Paragraphs>153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IUC fitter forum 2022</vt:lpstr>
      <vt:lpstr>Plan for the evening</vt:lpstr>
      <vt:lpstr>PowerPoint Presentation</vt:lpstr>
      <vt:lpstr>PowerPoint Presentation</vt:lpstr>
      <vt:lpstr>DSH (all 3 hubs)</vt:lpstr>
      <vt:lpstr>FRSH guidance</vt:lpstr>
      <vt:lpstr>What are we fitting?</vt:lpstr>
      <vt:lpstr>Levosert</vt:lpstr>
      <vt:lpstr>Levosert</vt:lpstr>
      <vt:lpstr>For how long can a 52mg LNG-IUS be used?</vt:lpstr>
      <vt:lpstr>The answer is………..</vt:lpstr>
      <vt:lpstr>IUS for non contraceptive reasons</vt:lpstr>
      <vt:lpstr>PowerPoint Presentation</vt:lpstr>
      <vt:lpstr>What do we do and why</vt:lpstr>
      <vt:lpstr>What challenges you most?</vt:lpstr>
      <vt:lpstr>Key points……</vt:lpstr>
      <vt:lpstr>PowerPoint Presentation</vt:lpstr>
      <vt:lpstr>Xylocaine spray</vt:lpstr>
      <vt:lpstr>Must haves………</vt:lpstr>
      <vt:lpstr>Post fit advice</vt:lpstr>
      <vt:lpstr>PowerPoint Presentation</vt:lpstr>
      <vt:lpstr>Follow up and on going management</vt:lpstr>
      <vt:lpstr>IUC pain/bleeding</vt:lpstr>
      <vt:lpstr>PID with IUC</vt:lpstr>
      <vt:lpstr>Risk of perforation</vt:lpstr>
      <vt:lpstr>When would you not fit?</vt:lpstr>
      <vt:lpstr>Care with……</vt:lpstr>
      <vt:lpstr>Cases</vt:lpstr>
      <vt:lpstr>Any further issues?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IUC fitter forum 2022</dc:title>
  <dc:creator>Bush, Jane</dc:creator>
  <cp:lastModifiedBy>JW Shaw</cp:lastModifiedBy>
  <cp:revision>34</cp:revision>
  <dcterms:created xsi:type="dcterms:W3CDTF">2006-08-16T00:00:00Z</dcterms:created>
  <dcterms:modified xsi:type="dcterms:W3CDTF">2022-02-17T14:20:40Z</dcterms:modified>
</cp:coreProperties>
</file>