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07" r:id="rId2"/>
    <p:sldId id="259" r:id="rId3"/>
    <p:sldId id="309" r:id="rId4"/>
    <p:sldId id="310" r:id="rId5"/>
    <p:sldId id="311" r:id="rId6"/>
    <p:sldId id="317" r:id="rId7"/>
    <p:sldId id="312" r:id="rId8"/>
    <p:sldId id="313" r:id="rId9"/>
    <p:sldId id="314" r:id="rId10"/>
    <p:sldId id="315" r:id="rId11"/>
    <p:sldId id="316" r:id="rId12"/>
    <p:sldId id="321" r:id="rId13"/>
    <p:sldId id="261" r:id="rId14"/>
    <p:sldId id="264" r:id="rId15"/>
    <p:sldId id="265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4" r:id="rId37"/>
    <p:sldId id="320" r:id="rId38"/>
    <p:sldId id="308" r:id="rId39"/>
    <p:sldId id="319" r:id="rId4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BD191-BBC4-4CB4-B9E3-B2FA540D90DA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E30FE-8F15-4486-BB2E-4FFEC40719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984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F63B0-FE57-471A-A308-F27D29BD187A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5CF08-DAD2-4706-8562-7DF503C56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a child under the age of 13, advice must be sought and a referral made to Children’s Social Care via MASH</a:t>
            </a:r>
          </a:p>
          <a:p>
            <a:r>
              <a:rPr lang="en-GB" dirty="0"/>
              <a:t>For 13 – 16</a:t>
            </a:r>
            <a:r>
              <a:rPr lang="en-GB" baseline="0" dirty="0"/>
              <a:t> year olds, discussion with Children’s Social Care is </a:t>
            </a:r>
            <a:r>
              <a:rPr lang="en-GB" i="1" baseline="0" dirty="0"/>
              <a:t>not</a:t>
            </a:r>
            <a:r>
              <a:rPr lang="en-GB" baseline="0" dirty="0"/>
              <a:t> mandatory, and depends on the level of risk</a:t>
            </a:r>
          </a:p>
          <a:p>
            <a:r>
              <a:rPr lang="en-GB" baseline="0" dirty="0"/>
              <a:t>Young people aged 16 and above are not deemed able to give consent if the sexual activity is with an adult who is in a position of trust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233DC-1BCD-445D-AC73-B0060CD6B5E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630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Follicular phase, variable. Luteinising phase 14d. Luteinising hormone</a:t>
            </a:r>
            <a:r>
              <a:rPr lang="en-GB" baseline="0" dirty="0"/>
              <a:t> surge causes ovulation. </a:t>
            </a:r>
            <a:r>
              <a:rPr lang="en-GB" baseline="0"/>
              <a:t>Ulipristal </a:t>
            </a:r>
            <a:r>
              <a:rPr lang="en-GB" baseline="0" dirty="0"/>
              <a:t>is thought to be able to disrupt the LH surge.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5CF08-DAD2-4706-8562-7DF503C56F0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4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C3AFBC-E698-48EC-9902-1E0834CA99CC}" type="slidenum">
              <a:rPr lang="en-GB" altLang="en-US" smtClean="0"/>
              <a:pPr/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31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B9FFCB-0973-4D7F-8389-F6292480EA6C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39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0" y="1502228"/>
            <a:ext cx="9144000" cy="5355772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9144000"/>
              <a:gd name="connsiteY0" fmla="*/ 3769567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3769567 h 6858000"/>
              <a:gd name="connsiteX0" fmla="*/ 0 w 9144000"/>
              <a:gd name="connsiteY0" fmla="*/ 2258008 h 5346441"/>
              <a:gd name="connsiteX1" fmla="*/ 9116008 w 9144000"/>
              <a:gd name="connsiteY1" fmla="*/ 0 h 5346441"/>
              <a:gd name="connsiteX2" fmla="*/ 9144000 w 9144000"/>
              <a:gd name="connsiteY2" fmla="*/ 5346441 h 5346441"/>
              <a:gd name="connsiteX3" fmla="*/ 0 w 9144000"/>
              <a:gd name="connsiteY3" fmla="*/ 5346441 h 5346441"/>
              <a:gd name="connsiteX4" fmla="*/ 0 w 9144000"/>
              <a:gd name="connsiteY4" fmla="*/ 2258008 h 5346441"/>
              <a:gd name="connsiteX0" fmla="*/ 0 w 9144000"/>
              <a:gd name="connsiteY0" fmla="*/ 3470988 h 5346441"/>
              <a:gd name="connsiteX1" fmla="*/ 9116008 w 9144000"/>
              <a:gd name="connsiteY1" fmla="*/ 0 h 5346441"/>
              <a:gd name="connsiteX2" fmla="*/ 9144000 w 9144000"/>
              <a:gd name="connsiteY2" fmla="*/ 5346441 h 5346441"/>
              <a:gd name="connsiteX3" fmla="*/ 0 w 9144000"/>
              <a:gd name="connsiteY3" fmla="*/ 5346441 h 5346441"/>
              <a:gd name="connsiteX4" fmla="*/ 0 w 9144000"/>
              <a:gd name="connsiteY4" fmla="*/ 3470988 h 5346441"/>
              <a:gd name="connsiteX0" fmla="*/ 0 w 9144000"/>
              <a:gd name="connsiteY0" fmla="*/ 3470988 h 5346441"/>
              <a:gd name="connsiteX1" fmla="*/ 9134669 w 9144000"/>
              <a:gd name="connsiteY1" fmla="*/ 0 h 5346441"/>
              <a:gd name="connsiteX2" fmla="*/ 9144000 w 9144000"/>
              <a:gd name="connsiteY2" fmla="*/ 5346441 h 5346441"/>
              <a:gd name="connsiteX3" fmla="*/ 0 w 9144000"/>
              <a:gd name="connsiteY3" fmla="*/ 5346441 h 5346441"/>
              <a:gd name="connsiteX4" fmla="*/ 0 w 9144000"/>
              <a:gd name="connsiteY4" fmla="*/ 3470988 h 5346441"/>
              <a:gd name="connsiteX0" fmla="*/ 0 w 9144000"/>
              <a:gd name="connsiteY0" fmla="*/ 3480319 h 5355772"/>
              <a:gd name="connsiteX1" fmla="*/ 9134669 w 9144000"/>
              <a:gd name="connsiteY1" fmla="*/ 0 h 5355772"/>
              <a:gd name="connsiteX2" fmla="*/ 9144000 w 9144000"/>
              <a:gd name="connsiteY2" fmla="*/ 5355772 h 5355772"/>
              <a:gd name="connsiteX3" fmla="*/ 0 w 9144000"/>
              <a:gd name="connsiteY3" fmla="*/ 5355772 h 5355772"/>
              <a:gd name="connsiteX4" fmla="*/ 0 w 9144000"/>
              <a:gd name="connsiteY4" fmla="*/ 3480319 h 535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55772">
                <a:moveTo>
                  <a:pt x="0" y="3480319"/>
                </a:moveTo>
                <a:lnTo>
                  <a:pt x="9134669" y="0"/>
                </a:lnTo>
                <a:cubicBezTo>
                  <a:pt x="9137779" y="1782147"/>
                  <a:pt x="9140890" y="3573625"/>
                  <a:pt x="9144000" y="5355772"/>
                </a:cubicBezTo>
                <a:lnTo>
                  <a:pt x="0" y="5355772"/>
                </a:lnTo>
                <a:lnTo>
                  <a:pt x="0" y="3480319"/>
                </a:lnTo>
                <a:close/>
              </a:path>
            </a:pathLst>
          </a:custGeom>
          <a:solidFill>
            <a:srgbClr val="0072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40" y="241933"/>
            <a:ext cx="4127350" cy="6157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17636"/>
            <a:ext cx="113109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57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34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72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633"/>
            <a:ext cx="9144000" cy="72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630"/>
            <a:ext cx="8229600" cy="109115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323528" y="116632"/>
            <a:ext cx="27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>
                <a:solidFill>
                  <a:schemeClr val="tx1"/>
                </a:solidFill>
              </a:rPr>
              <a:t>Devon Sexual Health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208308" y="116632"/>
            <a:ext cx="3612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0" dirty="0">
                <a:solidFill>
                  <a:schemeClr val="tx1"/>
                </a:solidFill>
              </a:rPr>
              <a:t>Northern Devon Healthcare NHS Trust</a:t>
            </a:r>
          </a:p>
        </p:txBody>
      </p:sp>
    </p:spTree>
    <p:extLst>
      <p:ext uri="{BB962C8B-B14F-4D97-AF65-F5344CB8AC3E}">
        <p14:creationId xmlns:p14="http://schemas.microsoft.com/office/powerpoint/2010/main" val="1212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7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0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2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65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42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42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6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6E2A-061E-4676-ADF4-FDD31C07E941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B15CA-F7F4-45DF-B5A7-5337D5D95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13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vonsafeguardingchildren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gateway@plymouth.gov.u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rh.org/news/fsrh-statement-mhra-new-restrictions-esmya-ulipristal-acetate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tel:01752431234" TargetMode="External"/><Relationship Id="rId2" Type="http://schemas.openxmlformats.org/officeDocument/2006/relationships/hyperlink" Target="tel:01752%20439760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rship.uk/" TargetMode="External"/><Relationship Id="rId2" Type="http://schemas.openxmlformats.org/officeDocument/2006/relationships/hyperlink" Target="mailto:carol.harman@plymouth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vonlpc.org/locally-commissioned-services/" TargetMode="External"/><Relationship Id="rId4" Type="http://schemas.openxmlformats.org/officeDocument/2006/relationships/hyperlink" Target="mailto:csoplymouth@nhs.net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Aston@torbay.gov.uk" TargetMode="External"/><Relationship Id="rId7" Type="http://schemas.openxmlformats.org/officeDocument/2006/relationships/hyperlink" Target="http://devonlpc.org/locally-commissioned-services/" TargetMode="External"/><Relationship Id="rId2" Type="http://schemas.openxmlformats.org/officeDocument/2006/relationships/hyperlink" Target="mailto:Sandra.allwood@devon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chelle.crowe@nhs.net" TargetMode="External"/><Relationship Id="rId5" Type="http://schemas.openxmlformats.org/officeDocument/2006/relationships/hyperlink" Target="mailto:ndht.cso@nhs.net" TargetMode="External"/><Relationship Id="rId4" Type="http://schemas.openxmlformats.org/officeDocument/2006/relationships/hyperlink" Target="http://www.devonsexualhealth.co.uk/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mailto:Sandra.allwood@devon.gov.uk" TargetMode="External"/><Relationship Id="rId3" Type="http://schemas.openxmlformats.org/officeDocument/2006/relationships/hyperlink" Target="mailto:michelle.crowe@nhs.net" TargetMode="External"/><Relationship Id="rId7" Type="http://schemas.openxmlformats.org/officeDocument/2006/relationships/hyperlink" Target="http://www.plymouthscb.co.uk/" TargetMode="External"/><Relationship Id="rId2" Type="http://schemas.openxmlformats.org/officeDocument/2006/relationships/hyperlink" Target="mailto:ndht.cso@nhs.ne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orbaysafeguarding.org.uk/" TargetMode="External"/><Relationship Id="rId5" Type="http://schemas.openxmlformats.org/officeDocument/2006/relationships/hyperlink" Target="http://www.devonsafeguardingchildren.org/" TargetMode="External"/><Relationship Id="rId10" Type="http://schemas.openxmlformats.org/officeDocument/2006/relationships/hyperlink" Target="mailto:Carol.harman@plymouth.gov.uk" TargetMode="External"/><Relationship Id="rId4" Type="http://schemas.openxmlformats.org/officeDocument/2006/relationships/hyperlink" Target="mailto:csoplymouth@nhs.net" TargetMode="External"/><Relationship Id="rId9" Type="http://schemas.openxmlformats.org/officeDocument/2006/relationships/hyperlink" Target="mailto:Sarah.aston@torbay.gov.u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ateway@plymouth.gov.u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cb.inf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lymouthscb.co.uk/" TargetMode="External"/><Relationship Id="rId4" Type="http://schemas.openxmlformats.org/officeDocument/2006/relationships/hyperlink" Target="http://torbaysafeguarding.org.uk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Devon, Plymouth &amp; Torbay Pharmacy Training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43608" y="3861048"/>
            <a:ext cx="7088832" cy="1752600"/>
          </a:xfrm>
        </p:spPr>
        <p:txBody>
          <a:bodyPr>
            <a:normAutofit fontScale="925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Consultations with Young People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b="1" dirty="0">
                <a:solidFill>
                  <a:schemeClr val="bg1"/>
                </a:solidFill>
              </a:rPr>
              <a:t>and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b="1" dirty="0">
                <a:solidFill>
                  <a:schemeClr val="bg1"/>
                </a:solidFill>
              </a:rPr>
              <a:t>Local Chlamydia Screening Pathways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505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79" y="346586"/>
            <a:ext cx="8229600" cy="634142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If you have concerns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5132" y="1340768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itchFamily="34" charset="0"/>
                <a:cs typeface="Arial" pitchFamily="34" charset="0"/>
              </a:rPr>
              <a:t>Sometimes you may not need to make a direct referral, but just talk through</a:t>
            </a: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a case or concern you might have about a particular young person.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https://www.proceduresonline.com/swcpp/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Designated professionals: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Devon</a:t>
            </a: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Designated Nurse Safeguarding Children:</a:t>
            </a: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Chrissie Bacon &amp; Catriona Cunningham 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07815008548 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Named Nurse Safeguarding Children:</a:t>
            </a: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Anna Brimacombe 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01271 341533</a:t>
            </a:r>
          </a:p>
          <a:p>
            <a:endParaRPr lang="en-GB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Torbay</a:t>
            </a: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Designated Nurse Safeguarding Children:</a:t>
            </a: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Phillippa Hiles 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01803 655720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There may be occasions where the need for referral is obvious, or you may be advised to refer following discussion with another professional.</a:t>
            </a:r>
          </a:p>
          <a:p>
            <a:pPr algn="ctr"/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77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63" y="-99392"/>
            <a:ext cx="8229600" cy="1008112"/>
          </a:xfrm>
        </p:spPr>
        <p:txBody>
          <a:bodyPr>
            <a:normAutofit fontScale="90000"/>
          </a:bodyPr>
          <a:lstStyle/>
          <a:p>
            <a:br>
              <a:rPr lang="en-GB" sz="4000" dirty="0"/>
            </a:br>
            <a:r>
              <a:rPr lang="en-GB" sz="4000" b="1" dirty="0"/>
              <a:t>MASH referral </a:t>
            </a:r>
          </a:p>
        </p:txBody>
      </p:sp>
      <p:pic>
        <p:nvPicPr>
          <p:cNvPr id="1027" name="Picture 3" descr="\\ds2chx003.ds2.devon.gov.uk\user$\Julia.Loveluck\Desktop\DSCBsafeguarding numb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24744"/>
            <a:ext cx="3708549" cy="402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7545" y="551723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Resources:  	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hlinkClick r:id="rId3"/>
              </a:rPr>
              <a:t>http://www.devonsafeguardingchildren.org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	http://www.torbaysafeguarding.org.uk</a:t>
            </a:r>
          </a:p>
        </p:txBody>
      </p:sp>
    </p:spTree>
    <p:extLst>
      <p:ext uri="{BB962C8B-B14F-4D97-AF65-F5344CB8AC3E}">
        <p14:creationId xmlns:p14="http://schemas.microsoft.com/office/powerpoint/2010/main" val="3619515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MASH referral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Plymouth</a:t>
            </a:r>
          </a:p>
          <a:p>
            <a:r>
              <a:rPr lang="en-GB" dirty="0"/>
              <a:t> call 01752 668000 or email </a:t>
            </a:r>
            <a:r>
              <a:rPr lang="en-GB" dirty="0">
                <a:hlinkClick r:id="rId2"/>
              </a:rPr>
              <a:t>gateway@plymouth.gov.uk</a:t>
            </a: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2977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712521" cy="13681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GB" sz="4000" dirty="0"/>
            </a:br>
            <a:br>
              <a:rPr lang="en-GB" dirty="0"/>
            </a:br>
            <a:r>
              <a:rPr lang="en-GB" sz="4000" b="1" dirty="0"/>
              <a:t>Why is Chlamydia screening so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7859126" cy="4389438"/>
          </a:xfrm>
        </p:spPr>
        <p:txBody>
          <a:bodyPr>
            <a:noAutofit/>
          </a:bodyPr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en-GB" altLang="en-US" sz="1800" dirty="0">
              <a:solidFill>
                <a:prstClr val="black"/>
              </a:solidFill>
            </a:endParaRPr>
          </a:p>
          <a:p>
            <a:pPr eaLnBrk="1" hangingPunct="1">
              <a:defRPr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Silent</a:t>
            </a:r>
            <a:r>
              <a:rPr lang="en-GB" sz="2000" dirty="0">
                <a:solidFill>
                  <a:prstClr val="black"/>
                </a:solidFill>
              </a:rPr>
              <a:t>- 80% of woman and 50% of men are asymptomatic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eaLnBrk="1" hangingPunct="1">
              <a:defRPr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Serious</a:t>
            </a:r>
            <a:r>
              <a:rPr lang="en-GB" sz="2000" dirty="0">
                <a:solidFill>
                  <a:prstClr val="black"/>
                </a:solidFill>
              </a:rPr>
              <a:t>- PID; Infertility; Ectopic pregnancy; Arthritis; Testicular pain; Neonatal infections</a:t>
            </a:r>
          </a:p>
          <a:p>
            <a:pPr eaLnBrk="1" hangingPunct="1"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eaLnBrk="1" hangingPunct="1">
              <a:defRPr/>
            </a:pP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Spreadable</a:t>
            </a:r>
            <a:r>
              <a:rPr lang="en-GB" sz="2000" dirty="0">
                <a:solidFill>
                  <a:prstClr val="black"/>
                </a:solidFill>
              </a:rPr>
              <a:t> –most common bacterial sexually transmitted infection in the UK</a:t>
            </a:r>
          </a:p>
          <a:p>
            <a:pPr eaLnBrk="1" hangingPunct="1"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eaLnBrk="1" hangingPunct="1">
              <a:defRPr/>
            </a:pPr>
            <a:r>
              <a:rPr lang="en-GB" sz="2000" dirty="0">
                <a:solidFill>
                  <a:prstClr val="black"/>
                </a:solidFill>
              </a:rPr>
              <a:t>Average 1:14 test positive in under 25’s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147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85225" cy="93610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GB" sz="4000" dirty="0"/>
            </a:br>
            <a:br>
              <a:rPr lang="en-GB" dirty="0"/>
            </a:br>
            <a:r>
              <a:rPr lang="en-GB" b="1" dirty="0"/>
              <a:t>Chlamydia screening service role</a:t>
            </a:r>
            <a:br>
              <a:rPr lang="en-GB" dirty="0"/>
            </a:b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064574" cy="4104010"/>
          </a:xfrm>
        </p:spPr>
        <p:txBody>
          <a:bodyPr/>
          <a:lstStyle/>
          <a:p>
            <a:pPr eaLnBrk="1" hangingPunct="1">
              <a:defRPr/>
            </a:pPr>
            <a:endParaRPr lang="en-GB" altLang="en-US" sz="1600" dirty="0">
              <a:solidFill>
                <a:prstClr val="black"/>
              </a:solidFill>
            </a:endParaRPr>
          </a:p>
          <a:p>
            <a:pPr eaLnBrk="1" hangingPunct="1"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Preventx website is checked by the Chlamydia Screening Administrator. </a:t>
            </a:r>
          </a:p>
          <a:p>
            <a:pPr eaLnBrk="1" hangingPunct="1"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Preventx informs all over 16s of their Negative results.</a:t>
            </a:r>
          </a:p>
          <a:p>
            <a:pPr eaLnBrk="1" hangingPunct="1"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Any under 16s with Negative results who test remotely will be contacted by a Health Adviser to check </a:t>
            </a:r>
            <a:r>
              <a:rPr lang="en-GB" altLang="en-US" sz="2000" dirty="0">
                <a:solidFill>
                  <a:schemeClr val="tx2">
                    <a:lumMod val="75000"/>
                  </a:schemeClr>
                </a:solidFill>
              </a:rPr>
              <a:t>Fraser competence</a:t>
            </a:r>
            <a:r>
              <a:rPr lang="en-GB" altLang="en-US" sz="2000" dirty="0">
                <a:solidFill>
                  <a:prstClr val="black"/>
                </a:solidFill>
              </a:rPr>
              <a:t>.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altLang="en-US" sz="2000" dirty="0">
              <a:solidFill>
                <a:prstClr val="black"/>
              </a:solidFill>
            </a:endParaRPr>
          </a:p>
          <a:p>
            <a:pPr eaLnBrk="1" hangingPunct="1"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All  patients are notified of their result by their chosen contact method: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          </a:t>
            </a:r>
            <a:r>
              <a:rPr lang="en-GB" altLang="en-US" sz="2000" dirty="0">
                <a:solidFill>
                  <a:schemeClr val="tx2">
                    <a:lumMod val="75000"/>
                  </a:schemeClr>
                </a:solidFill>
              </a:rPr>
              <a:t>Negatives</a:t>
            </a:r>
            <a:r>
              <a:rPr lang="en-GB" altLang="en-US" sz="2000" dirty="0">
                <a:solidFill>
                  <a:prstClr val="black"/>
                </a:solidFill>
              </a:rPr>
              <a:t> within 5 days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         </a:t>
            </a:r>
            <a:r>
              <a:rPr lang="en-GB" altLang="en-US" sz="2000" dirty="0">
                <a:solidFill>
                  <a:schemeClr val="tx2">
                    <a:lumMod val="75000"/>
                  </a:schemeClr>
                </a:solidFill>
              </a:rPr>
              <a:t> Positives </a:t>
            </a:r>
            <a:r>
              <a:rPr lang="en-GB" altLang="en-US" sz="2000" dirty="0">
                <a:solidFill>
                  <a:prstClr val="black"/>
                </a:solidFill>
              </a:rPr>
              <a:t>within 48 hrs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98386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352730" cy="1011237"/>
          </a:xfrm>
        </p:spPr>
        <p:txBody>
          <a:bodyPr>
            <a:no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GB" altLang="en-US" sz="4000" b="1" dirty="0">
                <a:ea typeface="+mn-ea"/>
                <a:cs typeface="+mn-cs"/>
              </a:rPr>
              <a:t>Management of </a:t>
            </a:r>
            <a:r>
              <a:rPr lang="en-GB" altLang="en-US" sz="4000" b="1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positive</a:t>
            </a:r>
            <a:r>
              <a:rPr lang="en-GB" altLang="en-US" sz="4000" b="1" dirty="0">
                <a:ea typeface="+mn-ea"/>
                <a:cs typeface="+mn-cs"/>
              </a:rPr>
              <a:t> results</a:t>
            </a:r>
            <a:br>
              <a:rPr lang="en-GB" altLang="en-US" sz="4000" b="1" dirty="0">
                <a:ea typeface="+mn-ea"/>
                <a:cs typeface="+mn-cs"/>
              </a:rPr>
            </a:b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551784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Carried out by the chlamydia screening health advisor </a:t>
            </a:r>
          </a:p>
          <a:p>
            <a:pPr marL="0" indent="0" eaLnBrk="1" hangingPunct="1">
              <a:buNone/>
              <a:defRPr/>
            </a:pPr>
            <a:endParaRPr lang="en-GB" altLang="en-US" sz="2000" dirty="0">
              <a:solidFill>
                <a:prstClr val="black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Patient informed of result and information given about the infection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Check to confirm patient is asymptomatic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Treatment venue established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Treatment – Doxycycline 100mgs BD for 7/7 or 3 day course Azithromycin (1gm, 500mg, 500mg stat on consecutive days)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Partner management / treatment discussed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Compliance check 1/52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Test of cure 6 weeks for those treated with Azithromycin if considered high risk or  if pregnant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5706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636912"/>
            <a:ext cx="7543800" cy="130797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</a:rPr>
              <a:t>Emergency contraception</a:t>
            </a:r>
          </a:p>
        </p:txBody>
      </p:sp>
    </p:spTree>
    <p:extLst>
      <p:ext uri="{BB962C8B-B14F-4D97-AF65-F5344CB8AC3E}">
        <p14:creationId xmlns:p14="http://schemas.microsoft.com/office/powerpoint/2010/main" val="244751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Menstrual cycle</a:t>
            </a:r>
            <a:endParaRPr lang="en-US" altLang="en-US" sz="40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7638" y="2566988"/>
            <a:ext cx="4421187" cy="2881312"/>
          </a:xfrm>
        </p:spPr>
        <p:txBody>
          <a:bodyPr/>
          <a:lstStyle/>
          <a:p>
            <a:pPr eaLnBrk="1" hangingPunct="1"/>
            <a:endParaRPr lang="en-US" altLang="en-US" dirty="0"/>
          </a:p>
        </p:txBody>
      </p:sp>
      <p:pic>
        <p:nvPicPr>
          <p:cNvPr id="39940" name="Picture 5" descr="cycle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133600"/>
            <a:ext cx="5472112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798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The fertile period</a:t>
            </a:r>
            <a:endParaRPr lang="en-US" altLang="en-US" sz="4000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229600" cy="355699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GB" altLang="en-US" sz="2000" dirty="0"/>
              <a:t>During a cycle, the fertile period lasts for about 7 days.</a:t>
            </a:r>
          </a:p>
          <a:p>
            <a:pPr eaLnBrk="1" hangingPunct="1"/>
            <a:r>
              <a:rPr lang="en-GB" altLang="en-US" sz="2000" dirty="0"/>
              <a:t>It includes: the days </a:t>
            </a:r>
            <a:r>
              <a:rPr lang="en-GB" altLang="en-US" sz="2000" i="1" dirty="0"/>
              <a:t>before</a:t>
            </a:r>
            <a:r>
              <a:rPr lang="en-GB" altLang="en-US" sz="2000" dirty="0"/>
              <a:t> ovulation, the day </a:t>
            </a:r>
            <a:r>
              <a:rPr lang="en-GB" altLang="en-US" sz="2000" i="1" dirty="0"/>
              <a:t>of</a:t>
            </a:r>
            <a:r>
              <a:rPr lang="en-GB" altLang="en-US" sz="2000" dirty="0"/>
              <a:t> ovulation and the day </a:t>
            </a:r>
            <a:r>
              <a:rPr lang="en-GB" altLang="en-US" sz="2000" i="1" dirty="0"/>
              <a:t>after</a:t>
            </a:r>
            <a:r>
              <a:rPr lang="en-GB" altLang="en-US" sz="2000" dirty="0"/>
              <a:t> ovulation.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 sz="2000" dirty="0"/>
              <a:t>The egg has a lifespan of about 12-24hrs.</a:t>
            </a:r>
            <a:endParaRPr lang="en-US" alt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841" y="6324600"/>
            <a:ext cx="1455399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3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Emergency contraception</a:t>
            </a:r>
            <a:endParaRPr lang="en-US" altLang="en-US" sz="40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204864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000" dirty="0"/>
              <a:t>Any female method which is given after intercourse, but has its effects prior to the stage of implantation.</a:t>
            </a:r>
          </a:p>
          <a:p>
            <a:pPr eaLnBrk="1" hangingPunct="1"/>
            <a:endParaRPr lang="en-GB" altLang="en-US" sz="2000" dirty="0"/>
          </a:p>
          <a:p>
            <a:pPr eaLnBrk="1" hangingPunct="1"/>
            <a:r>
              <a:rPr lang="en-GB" altLang="en-US" sz="2000" dirty="0"/>
              <a:t>The latter is believed to occur no earlier than 5 days after ovulation.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2513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66130"/>
          </a:xfrm>
        </p:spPr>
        <p:txBody>
          <a:bodyPr/>
          <a:lstStyle/>
          <a:p>
            <a:pPr algn="ctr"/>
            <a:r>
              <a:rPr lang="en-GB" sz="4000" b="1" dirty="0"/>
              <a:t>Aim of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r>
              <a:rPr lang="en-GB" sz="2400" dirty="0"/>
              <a:t>How to make the best of the conversation with a young person.</a:t>
            </a:r>
          </a:p>
          <a:p>
            <a:endParaRPr lang="en-GB" sz="2400" dirty="0"/>
          </a:p>
          <a:p>
            <a:r>
              <a:rPr lang="en-GB" sz="2400" dirty="0"/>
              <a:t>Understand the roles of the pharmacists &amp; sexual health with regard to the National Chlamydia Screening Programme (NCSP).</a:t>
            </a:r>
          </a:p>
          <a:p>
            <a:endParaRPr lang="en-GB" sz="2400" dirty="0"/>
          </a:p>
          <a:p>
            <a:r>
              <a:rPr lang="en-GB" sz="2400" dirty="0"/>
              <a:t>How emergency contraception works and treatment options</a:t>
            </a:r>
          </a:p>
          <a:p>
            <a:endParaRPr lang="en-GB" sz="2400" dirty="0"/>
          </a:p>
          <a:p>
            <a:r>
              <a:rPr lang="en-GB" sz="2400" dirty="0"/>
              <a:t>How to start or continue providing EHC.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73729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How does EC work? </a:t>
            </a:r>
            <a:endParaRPr lang="en-US" altLang="en-US" sz="4000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Does not cause abortion.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A pregnancy is not recognised to legally exist until implantation is completed.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May work by: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Preventing/delaying ovulation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Preventing fertilisation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Preventing implantation of fertilised egg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40591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Risk of pregnancy</a:t>
            </a:r>
            <a:endParaRPr lang="en-US" altLang="en-US" sz="4000" b="1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000" dirty="0"/>
              <a:t>Overall risk of pregnancy in a single act of Unprotected Sexual Intercourse (UPSI) on any day in the cycle is 2-4%</a:t>
            </a:r>
          </a:p>
          <a:p>
            <a:pPr eaLnBrk="1" hangingPunct="1"/>
            <a:endParaRPr lang="en-GB" altLang="en-US" sz="2000" dirty="0"/>
          </a:p>
          <a:p>
            <a:pPr eaLnBrk="1" hangingPunct="1"/>
            <a:r>
              <a:rPr lang="en-GB" altLang="en-US" sz="2000" dirty="0"/>
              <a:t>Risk of pregnancy mid cycle is 20-30%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96358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872207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FSRH CEU guidance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528" y="3717032"/>
            <a:ext cx="8352928" cy="285787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Emergency contraception 2017</a:t>
            </a:r>
          </a:p>
        </p:txBody>
      </p:sp>
    </p:spTree>
    <p:extLst>
      <p:ext uri="{BB962C8B-B14F-4D97-AF65-F5344CB8AC3E}">
        <p14:creationId xmlns:p14="http://schemas.microsoft.com/office/powerpoint/2010/main" val="792920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Emphasis has moved away from </a:t>
            </a:r>
            <a:r>
              <a:rPr lang="en-GB" sz="2000" i="1" dirty="0">
                <a:solidFill>
                  <a:schemeClr val="tx2"/>
                </a:solidFill>
              </a:rPr>
              <a:t>time since risk</a:t>
            </a:r>
            <a:r>
              <a:rPr lang="en-GB" sz="2000" dirty="0"/>
              <a:t> to considering </a:t>
            </a:r>
            <a:r>
              <a:rPr lang="en-GB" sz="2000" i="1" dirty="0">
                <a:solidFill>
                  <a:schemeClr val="tx2"/>
                </a:solidFill>
              </a:rPr>
              <a:t>time in cycle/risk of ovulation</a:t>
            </a:r>
            <a:r>
              <a:rPr lang="en-GB" sz="2000" dirty="0"/>
              <a:t>.</a:t>
            </a:r>
          </a:p>
          <a:p>
            <a:r>
              <a:rPr lang="en-GB" sz="2000" dirty="0"/>
              <a:t>Post Coital Intrauterine device (PCIUD) should always be considered </a:t>
            </a:r>
            <a:r>
              <a:rPr lang="en-GB" sz="2000" dirty="0">
                <a:solidFill>
                  <a:schemeClr val="tx2"/>
                </a:solidFill>
              </a:rPr>
              <a:t>first line</a:t>
            </a:r>
            <a:r>
              <a:rPr lang="en-GB" sz="2000" dirty="0"/>
              <a:t>.</a:t>
            </a:r>
          </a:p>
          <a:p>
            <a:r>
              <a:rPr lang="en-GB" sz="2000" dirty="0"/>
              <a:t>If not appropriate then consider Ulipristal (UPA) or Levonorgestrel (LNG).</a:t>
            </a:r>
          </a:p>
          <a:p>
            <a:r>
              <a:rPr lang="en-GB" sz="2000" dirty="0"/>
              <a:t>Use flow chart and protocol to aid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2286419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4000" b="1" dirty="0"/>
              <a:t>Emergency contraception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tx2"/>
                </a:solidFill>
              </a:rPr>
              <a:t>Oral EC</a:t>
            </a:r>
          </a:p>
          <a:p>
            <a:pPr lvl="1">
              <a:defRPr/>
            </a:pPr>
            <a:r>
              <a:rPr lang="en-GB" sz="2000" dirty="0"/>
              <a:t>Levonogestrel 1500mcg (levonelle 1500) LNG</a:t>
            </a:r>
          </a:p>
          <a:p>
            <a:pPr lvl="1">
              <a:defRPr/>
            </a:pPr>
            <a:r>
              <a:rPr lang="en-GB" sz="2000" dirty="0"/>
              <a:t>Ulipristal Acetate 30mg (Ella One) UPA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Main mode action is prevention of ovulation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b="1" dirty="0">
                <a:solidFill>
                  <a:schemeClr val="tx2"/>
                </a:solidFill>
              </a:rPr>
              <a:t>Intrauterine. PCIUD</a:t>
            </a:r>
          </a:p>
          <a:p>
            <a:pPr lvl="1">
              <a:defRPr/>
            </a:pPr>
            <a:r>
              <a:rPr lang="en-GB" sz="2000" dirty="0"/>
              <a:t>Copper IUD.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Works by preventing fertilisation and implantation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9105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947665" y="1772816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000" b="1" dirty="0">
                <a:solidFill>
                  <a:schemeClr val="tx2"/>
                </a:solidFill>
              </a:rPr>
              <a:t>Levonelle 1500</a:t>
            </a:r>
          </a:p>
          <a:p>
            <a:pPr>
              <a:defRPr/>
            </a:pPr>
            <a:r>
              <a:rPr lang="en-GB" sz="2000" dirty="0"/>
              <a:t>Licenced between 0-72 hours after UPSI.</a:t>
            </a:r>
          </a:p>
          <a:p>
            <a:pPr>
              <a:defRPr/>
            </a:pPr>
            <a:r>
              <a:rPr lang="en-GB" sz="2000" dirty="0"/>
              <a:t>Efficacy demonstrated up to 96 hours.</a:t>
            </a:r>
          </a:p>
          <a:p>
            <a:pPr>
              <a:defRPr/>
            </a:pPr>
            <a:r>
              <a:rPr lang="en-GB" sz="2000" dirty="0"/>
              <a:t>0-96 hours on Pharmacy PGD</a:t>
            </a:r>
          </a:p>
          <a:p>
            <a:pPr>
              <a:defRPr/>
            </a:pPr>
            <a:r>
              <a:rPr lang="en-GB" sz="2000" dirty="0"/>
              <a:t>Can be used out of licence between 72-120 hours</a:t>
            </a:r>
          </a:p>
          <a:p>
            <a:pPr>
              <a:defRPr/>
            </a:pPr>
            <a:r>
              <a:rPr lang="en-GB" sz="2000" dirty="0"/>
              <a:t>Can be used more than once per cycle.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endParaRPr lang="en-GB" sz="2400" b="1" dirty="0"/>
          </a:p>
          <a:p>
            <a:pPr eaLnBrk="1" hangingPunct="1">
              <a:buFont typeface="Wingdings 3" pitchFamily="18" charset="2"/>
              <a:buNone/>
              <a:defRPr/>
            </a:pPr>
            <a:endParaRPr lang="en-GB" sz="2000" dirty="0"/>
          </a:p>
        </p:txBody>
      </p:sp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Levonorgestrel</a:t>
            </a:r>
          </a:p>
        </p:txBody>
      </p:sp>
    </p:spTree>
    <p:extLst>
      <p:ext uri="{BB962C8B-B14F-4D97-AF65-F5344CB8AC3E}">
        <p14:creationId xmlns:p14="http://schemas.microsoft.com/office/powerpoint/2010/main" val="558657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Levonorgestrel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/>
              <a:t>Liver enzyme inducing medication: 2 x Levonelle 1500 (off label).</a:t>
            </a:r>
          </a:p>
          <a:p>
            <a:pPr>
              <a:defRPr/>
            </a:pPr>
            <a:r>
              <a:rPr lang="en-GB" sz="2000" b="1" dirty="0"/>
              <a:t>BMI &gt;26 and or weight &gt;70kg; given 2x Levonelle 1500 (off label) </a:t>
            </a:r>
          </a:p>
          <a:p>
            <a:pPr>
              <a:defRPr/>
            </a:pPr>
            <a:r>
              <a:rPr lang="en-GB" sz="2000" dirty="0"/>
              <a:t>The closer to ovulation the less likely LNG will work</a:t>
            </a:r>
          </a:p>
          <a:p>
            <a:pPr>
              <a:defRPr/>
            </a:pPr>
            <a:r>
              <a:rPr lang="en-GB" sz="2000" dirty="0">
                <a:solidFill>
                  <a:schemeClr val="tx2"/>
                </a:solidFill>
              </a:rPr>
              <a:t>BUT DOES NO HARM</a:t>
            </a:r>
            <a:r>
              <a:rPr lang="en-GB" sz="2000" dirty="0"/>
              <a:t> (UKMEC-&gt; no CI)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95090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Ulipristal</a:t>
            </a:r>
            <a:r>
              <a:rPr lang="en-US" sz="4000" b="1" dirty="0"/>
              <a:t> Acetate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7704087" cy="4525962"/>
          </a:xfrm>
        </p:spPr>
        <p:txBody>
          <a:bodyPr>
            <a:normAutofit/>
          </a:bodyPr>
          <a:lstStyle/>
          <a:p>
            <a:r>
              <a:rPr lang="en-US" altLang="en-US" sz="2000" b="1" dirty="0">
                <a:solidFill>
                  <a:schemeClr val="tx2"/>
                </a:solidFill>
              </a:rPr>
              <a:t>EllaOne </a:t>
            </a:r>
          </a:p>
          <a:p>
            <a:r>
              <a:rPr lang="en-US" altLang="en-US" sz="2000" dirty="0"/>
              <a:t>30mg UPA as single dose.</a:t>
            </a:r>
          </a:p>
          <a:p>
            <a:r>
              <a:rPr lang="en-US" altLang="en-US" sz="2000" dirty="0"/>
              <a:t>Selective progesterone receptor modulator.</a:t>
            </a:r>
          </a:p>
          <a:p>
            <a:r>
              <a:rPr lang="en-US" altLang="en-US" sz="2000" dirty="0"/>
              <a:t>Inhibits or delays ovulation.</a:t>
            </a:r>
          </a:p>
          <a:p>
            <a:r>
              <a:rPr lang="en-US" altLang="en-US" sz="2000" dirty="0"/>
              <a:t>Can prevent ovulation even after the LH surge has started unlike Levonorgestrel.</a:t>
            </a:r>
          </a:p>
        </p:txBody>
      </p:sp>
    </p:spTree>
    <p:extLst>
      <p:ext uri="{BB962C8B-B14F-4D97-AF65-F5344CB8AC3E}">
        <p14:creationId xmlns:p14="http://schemas.microsoft.com/office/powerpoint/2010/main" val="361585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000" dirty="0"/>
              <a:t>Licenced for use 0-120 hours after UPSI.</a:t>
            </a:r>
          </a:p>
          <a:p>
            <a:pPr eaLnBrk="1" hangingPunct="1">
              <a:defRPr/>
            </a:pPr>
            <a:r>
              <a:rPr lang="en-GB" sz="2000" dirty="0"/>
              <a:t>Higher overall efficacy compared to LNG at all time periods up to 120hr post UPSI</a:t>
            </a:r>
          </a:p>
          <a:p>
            <a:pPr lvl="1">
              <a:defRPr/>
            </a:pPr>
            <a:r>
              <a:rPr lang="en-GB" sz="2000" dirty="0"/>
              <a:t>(Glasier et al, Lancet Vol 375 no 9714 Feb 2010 meta-analysis) </a:t>
            </a:r>
          </a:p>
          <a:p>
            <a:pPr eaLnBrk="1" hangingPunct="1">
              <a:defRPr/>
            </a:pPr>
            <a:r>
              <a:rPr lang="en-GB" sz="2000" dirty="0"/>
              <a:t>More effective at preventing ovulation compared to LNG when given in the pre ovulation period.</a:t>
            </a:r>
          </a:p>
          <a:p>
            <a:pPr eaLnBrk="1" hangingPunct="1">
              <a:defRPr/>
            </a:pPr>
            <a:r>
              <a:rPr lang="en-GB" sz="2000" dirty="0"/>
              <a:t>CAN be used more than once per cycle.</a:t>
            </a:r>
          </a:p>
          <a:p>
            <a:pPr eaLnBrk="1" hangingPunct="1">
              <a:defRPr/>
            </a:pPr>
            <a:endParaRPr lang="en-GB" sz="2000" dirty="0"/>
          </a:p>
          <a:p>
            <a:pPr eaLnBrk="1" hangingPunct="1">
              <a:defRPr/>
            </a:pPr>
            <a:endParaRPr lang="en-GB" sz="2000" dirty="0"/>
          </a:p>
        </p:txBody>
      </p:sp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Ulipristal Acetate (ellaOne)</a:t>
            </a:r>
          </a:p>
        </p:txBody>
      </p:sp>
    </p:spTree>
    <p:extLst>
      <p:ext uri="{BB962C8B-B14F-4D97-AF65-F5344CB8AC3E}">
        <p14:creationId xmlns:p14="http://schemas.microsoft.com/office/powerpoint/2010/main" val="4105506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/>
                </a:solidFill>
              </a:rPr>
              <a:t>Contraindications: </a:t>
            </a:r>
          </a:p>
          <a:p>
            <a:pPr marL="966978" lvl="1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Severe asthma requiring oral glucocorticoids.</a:t>
            </a:r>
          </a:p>
          <a:p>
            <a:pPr marL="966978" lvl="1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Breast feeding for 7days post Ella One.</a:t>
            </a:r>
          </a:p>
          <a:p>
            <a:pPr marL="966978" lvl="1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Severe hepatic impairment.</a:t>
            </a:r>
          </a:p>
          <a:p>
            <a:pPr marL="509778" lvl="1" indent="0">
              <a:buFont typeface="Arial" panose="020B0604020202020204" pitchFamily="34" charset="0"/>
              <a:buNone/>
              <a:defRPr/>
            </a:pPr>
            <a:endParaRPr lang="en-GB" sz="2000" dirty="0"/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2"/>
                </a:solidFill>
              </a:rPr>
              <a:t>Drug interactions:</a:t>
            </a:r>
          </a:p>
          <a:p>
            <a:pPr marL="966978" lvl="1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Liver enzyme inducing medication.</a:t>
            </a:r>
          </a:p>
          <a:p>
            <a:pPr marL="966978" lvl="1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Hormonal contraception.</a:t>
            </a:r>
          </a:p>
          <a:p>
            <a:pPr marL="966978" lvl="1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Drugs that increase gastric pH</a:t>
            </a:r>
          </a:p>
        </p:txBody>
      </p:sp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Ulipristal Acetate (Ella One)</a:t>
            </a:r>
          </a:p>
        </p:txBody>
      </p:sp>
    </p:spTree>
    <p:extLst>
      <p:ext uri="{BB962C8B-B14F-4D97-AF65-F5344CB8AC3E}">
        <p14:creationId xmlns:p14="http://schemas.microsoft.com/office/powerpoint/2010/main" val="282330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764704"/>
            <a:ext cx="8785225" cy="93266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000" b="1" dirty="0"/>
              <a:t>Talking to Young People </a:t>
            </a:r>
            <a:br>
              <a:rPr lang="en-GB" sz="4000" b="1" dirty="0"/>
            </a:b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8760"/>
            <a:ext cx="7704534" cy="518442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Objective:</a:t>
            </a:r>
          </a:p>
          <a:p>
            <a:pPr marL="114300" indent="0"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To</a:t>
            </a:r>
            <a:r>
              <a:rPr lang="en-GB" sz="2000" b="1" dirty="0">
                <a:solidFill>
                  <a:prstClr val="black"/>
                </a:solidFill>
              </a:rPr>
              <a:t> </a:t>
            </a:r>
            <a:r>
              <a:rPr lang="en-GB" sz="2000" dirty="0">
                <a:solidFill>
                  <a:prstClr val="black"/>
                </a:solidFill>
              </a:rPr>
              <a:t>support the right of young people to develop healthy, respectful and consensual sexual relationships.</a:t>
            </a:r>
          </a:p>
          <a:p>
            <a:pPr marL="114300" indent="0">
              <a:buNone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Communication: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000" dirty="0"/>
              <a:t>Encourage communication with a friendly, non-judgemental approach.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000" dirty="0"/>
              <a:t>Emphasize confidentiality (unless serious concerns highlighted).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000" dirty="0"/>
              <a:t>Use straight forward language.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000" dirty="0"/>
              <a:t>Make chlamydia screening an integral “normal” part of an EHC consultation. Explain the test is easy and done by themselves at home.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000" dirty="0"/>
              <a:t>Encourage questions and provide written advice.</a:t>
            </a:r>
          </a:p>
        </p:txBody>
      </p:sp>
    </p:spTree>
    <p:extLst>
      <p:ext uri="{BB962C8B-B14F-4D97-AF65-F5344CB8AC3E}">
        <p14:creationId xmlns:p14="http://schemas.microsoft.com/office/powerpoint/2010/main" val="2711103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UPA hormonal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UPA interacts with </a:t>
            </a:r>
            <a:r>
              <a:rPr lang="en-GB" sz="2000" dirty="0" err="1"/>
              <a:t>progesterones</a:t>
            </a:r>
            <a:r>
              <a:rPr lang="en-GB" sz="2000" dirty="0"/>
              <a:t> including contraceptives, LNG and HRT.</a:t>
            </a:r>
          </a:p>
          <a:p>
            <a:r>
              <a:rPr lang="en-GB" sz="2000" dirty="0"/>
              <a:t>Interaction works both ways.</a:t>
            </a:r>
          </a:p>
          <a:p>
            <a:r>
              <a:rPr lang="en-GB" sz="2000" dirty="0"/>
              <a:t>Any progesterone taken in the 7days prior to UPA will prevent UPA working.</a:t>
            </a:r>
          </a:p>
          <a:p>
            <a:r>
              <a:rPr lang="en-GB" sz="2000" dirty="0"/>
              <a:t>Any progesterone taken in the 5days after UPA will prevent UPA working.</a:t>
            </a:r>
          </a:p>
          <a:p>
            <a:r>
              <a:rPr lang="en-GB" sz="2000" dirty="0"/>
              <a:t>UPA may prevent any progesterone from working for 5 days.</a:t>
            </a:r>
          </a:p>
        </p:txBody>
      </p:sp>
    </p:spTree>
    <p:extLst>
      <p:ext uri="{BB962C8B-B14F-4D97-AF65-F5344CB8AC3E}">
        <p14:creationId xmlns:p14="http://schemas.microsoft.com/office/powerpoint/2010/main" val="57665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Implications for EC provision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If on any hormonal method of contraception avoid UPA.</a:t>
            </a:r>
          </a:p>
          <a:p>
            <a:r>
              <a:rPr lang="en-GB" sz="2400" dirty="0"/>
              <a:t>If taken oral EC in the last 7days and require it again give the same one again? (PCIUD)</a:t>
            </a:r>
          </a:p>
          <a:p>
            <a:r>
              <a:rPr lang="en-GB" sz="2400" dirty="0"/>
              <a:t>Might not know what she was given? Take a photo.</a:t>
            </a:r>
          </a:p>
          <a:p>
            <a:r>
              <a:rPr lang="en-GB" sz="2400" dirty="0"/>
              <a:t>If UPA is given, delay quick start for 5 days.</a:t>
            </a:r>
          </a:p>
          <a:p>
            <a:r>
              <a:rPr lang="en-GB" sz="2400" dirty="0"/>
              <a:t>But may -&gt; further USI</a:t>
            </a:r>
          </a:p>
          <a:p>
            <a:pPr marL="457200" lvl="1" indent="0">
              <a:buNone/>
            </a:pPr>
            <a:endParaRPr lang="en-GB" sz="20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664692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000" b="1" dirty="0">
                <a:solidFill>
                  <a:schemeClr val="tx2"/>
                </a:solidFill>
              </a:rPr>
              <a:t>The most effective method of EC</a:t>
            </a:r>
          </a:p>
          <a:p>
            <a:pPr eaLnBrk="1" hangingPunct="1">
              <a:defRPr/>
            </a:pPr>
            <a:r>
              <a:rPr lang="en-GB" sz="2000" dirty="0"/>
              <a:t>Inserted up to 120 hours after 1</a:t>
            </a:r>
            <a:r>
              <a:rPr lang="en-GB" sz="2000" baseline="30000" dirty="0"/>
              <a:t>st</a:t>
            </a:r>
            <a:r>
              <a:rPr lang="en-GB" sz="2000" dirty="0"/>
              <a:t> episode of UPSI or within 5 days of earliest predicted ovulation.  (Care with pill errors…. Refer)</a:t>
            </a:r>
          </a:p>
          <a:p>
            <a:pPr eaLnBrk="1" hangingPunct="1">
              <a:defRPr/>
            </a:pPr>
            <a:r>
              <a:rPr lang="en-GB" sz="2000" dirty="0"/>
              <a:t>Failure rate &lt; 1%.</a:t>
            </a:r>
          </a:p>
          <a:p>
            <a:pPr eaLnBrk="1" hangingPunct="1">
              <a:defRPr/>
            </a:pPr>
            <a:r>
              <a:rPr lang="en-GB" sz="2000" dirty="0"/>
              <a:t>Effectively quick starts a LARC.</a:t>
            </a:r>
          </a:p>
          <a:p>
            <a:pPr eaLnBrk="1" hangingPunct="1">
              <a:defRPr/>
            </a:pPr>
            <a:r>
              <a:rPr lang="en-GB" sz="2000" dirty="0"/>
              <a:t>If referring on for PC IUD supply oral EC at time of initial consultation. (see protocol for telephone numbers)</a:t>
            </a:r>
          </a:p>
          <a:p>
            <a:pPr eaLnBrk="1" hangingPunct="1">
              <a:defRPr/>
            </a:pPr>
            <a:endParaRPr lang="en-GB" sz="2800" dirty="0"/>
          </a:p>
          <a:p>
            <a:pPr eaLnBrk="1" hangingPunct="1">
              <a:defRPr/>
            </a:pPr>
            <a:endParaRPr lang="en-GB" sz="2800" dirty="0"/>
          </a:p>
        </p:txBody>
      </p:sp>
      <p:sp>
        <p:nvSpPr>
          <p:cNvPr id="512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/>
              <a:t>Copper IUD</a:t>
            </a:r>
          </a:p>
        </p:txBody>
      </p:sp>
    </p:spTree>
    <p:extLst>
      <p:ext uri="{BB962C8B-B14F-4D97-AF65-F5344CB8AC3E}">
        <p14:creationId xmlns:p14="http://schemas.microsoft.com/office/powerpoint/2010/main" val="21791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7355160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b="1" dirty="0"/>
              <a:t>Considerations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52760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000" dirty="0"/>
              <a:t>Difficulty in predicting ovulation.</a:t>
            </a:r>
          </a:p>
          <a:p>
            <a:pPr lvl="1">
              <a:defRPr/>
            </a:pPr>
            <a:r>
              <a:rPr lang="en-GB" sz="2000" dirty="0"/>
              <a:t>Variable luteal phase. (Wilcox et al BMJ 2000 Vol 321 1259-62)</a:t>
            </a:r>
          </a:p>
          <a:p>
            <a:pPr>
              <a:defRPr/>
            </a:pPr>
            <a:r>
              <a:rPr lang="en-GB" sz="2000" dirty="0"/>
              <a:t>Risk of further USI/EC in that cycle.</a:t>
            </a:r>
          </a:p>
          <a:p>
            <a:pPr>
              <a:defRPr/>
            </a:pPr>
            <a:r>
              <a:rPr lang="en-GB" sz="2000" dirty="0"/>
              <a:t>Need for quick start ? </a:t>
            </a:r>
          </a:p>
          <a:p>
            <a:pPr>
              <a:defRPr/>
            </a:pPr>
            <a:r>
              <a:rPr lang="en-GB" sz="2000" dirty="0"/>
              <a:t>BMI/enzyme inducers. </a:t>
            </a:r>
          </a:p>
          <a:p>
            <a:pPr>
              <a:defRPr/>
            </a:pPr>
            <a:r>
              <a:rPr lang="en-GB" sz="2000" dirty="0"/>
              <a:t>Use of </a:t>
            </a:r>
            <a:r>
              <a:rPr lang="en-GB" sz="2000" dirty="0" err="1"/>
              <a:t>progesterones</a:t>
            </a:r>
            <a:r>
              <a:rPr lang="en-GB" sz="2000" dirty="0"/>
              <a:t> /previous EC if considering UPA</a:t>
            </a:r>
          </a:p>
          <a:p>
            <a:pPr>
              <a:defRPr/>
            </a:pPr>
            <a:r>
              <a:rPr lang="en-GB" sz="2000" dirty="0"/>
              <a:t>One woman’s risk of pregnancy not same as another woman’s.</a:t>
            </a:r>
          </a:p>
          <a:p>
            <a:pPr>
              <a:defRPr/>
            </a:pPr>
            <a:r>
              <a:rPr lang="en-GB" sz="2000" dirty="0"/>
              <a:t>UPA 30mg – not the same risks as 5mg used for uterine fibroids.</a:t>
            </a:r>
            <a:r>
              <a:rPr lang="en-GB" sz="2000" b="1" dirty="0"/>
              <a:t> </a:t>
            </a:r>
            <a:r>
              <a:rPr lang="en-GB" sz="2000" dirty="0">
                <a:solidFill>
                  <a:schemeClr val="tx2"/>
                </a:solidFill>
              </a:rPr>
              <a:t>MHRA states no cases of serious liver injury with </a:t>
            </a:r>
            <a:r>
              <a:rPr lang="en-GB" sz="2000" dirty="0" err="1">
                <a:solidFill>
                  <a:schemeClr val="tx2"/>
                </a:solidFill>
              </a:rPr>
              <a:t>EllaOne</a:t>
            </a:r>
            <a:r>
              <a:rPr lang="en-GB" sz="2000" dirty="0">
                <a:solidFill>
                  <a:schemeClr val="tx2"/>
                </a:solidFill>
              </a:rPr>
              <a:t>® since launch in the EU in 2009, no concerns or changes to its use at this time (dated 08/08/18).</a:t>
            </a:r>
          </a:p>
          <a:p>
            <a:pPr marL="0" indent="0">
              <a:buNone/>
              <a:defRPr/>
            </a:pPr>
            <a:r>
              <a:rPr lang="en-GB" sz="2000" dirty="0"/>
              <a:t> </a:t>
            </a:r>
            <a:r>
              <a:rPr lang="en-GB" sz="1400" u="sng" dirty="0">
                <a:solidFill>
                  <a:schemeClr val="bg1"/>
                </a:solidFill>
                <a:hlinkClick r:id="rId2"/>
              </a:rPr>
              <a:t>https://www.fsrh.org/news/fsrh-statement-mhra-new-restrictions-esmya-ulipristal-acetate/</a:t>
            </a:r>
            <a:endParaRPr lang="en-GB" sz="14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804137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4000" b="1" dirty="0"/>
              <a:t>Pill errors and EC</a:t>
            </a:r>
          </a:p>
        </p:txBody>
      </p:sp>
      <p:sp>
        <p:nvSpPr>
          <p:cNvPr id="53251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altLang="en-US" sz="2000" dirty="0">
                <a:solidFill>
                  <a:schemeClr val="tx2"/>
                </a:solidFill>
              </a:rPr>
              <a:t>Most </a:t>
            </a:r>
            <a:r>
              <a:rPr lang="en-GB" altLang="en-US" sz="2000" dirty="0"/>
              <a:t>women will ovulate by day 10 of a Pill free interval (PFI) or 10 days after stopping Combined oral contraception (COCP) but some by day 8.</a:t>
            </a:r>
          </a:p>
          <a:p>
            <a:r>
              <a:rPr lang="en-GB" altLang="en-US" sz="2000" dirty="0"/>
              <a:t>Give oral LNG but do not stop COCP/Progesterone only pill (POP).  Use extra protection (EP) for 7days as required.</a:t>
            </a:r>
          </a:p>
          <a:p>
            <a:r>
              <a:rPr lang="en-GB" altLang="en-US" sz="2000" dirty="0"/>
              <a:t>Rules state PCIUD can be fitted up to day 13 of COCP PFI. </a:t>
            </a:r>
          </a:p>
          <a:p>
            <a:pPr lvl="1"/>
            <a:r>
              <a:rPr lang="en-GB" altLang="en-US" sz="2000" dirty="0">
                <a:solidFill>
                  <a:schemeClr val="tx2"/>
                </a:solidFill>
              </a:rPr>
              <a:t>Do not count PFI bleeds as periods!</a:t>
            </a:r>
          </a:p>
          <a:p>
            <a:r>
              <a:rPr lang="en-GB" altLang="en-US" sz="2000" dirty="0"/>
              <a:t>Ovulation after stopping POP/Desogestrel cannot be accurately predicted. </a:t>
            </a:r>
          </a:p>
          <a:p>
            <a:pPr lvl="1"/>
            <a:r>
              <a:rPr lang="en-GB" altLang="en-US" sz="2000" dirty="0">
                <a:solidFill>
                  <a:schemeClr val="tx2"/>
                </a:solidFill>
              </a:rPr>
              <a:t>PCIUD only recommended up to day 5 post USI.</a:t>
            </a:r>
          </a:p>
        </p:txBody>
      </p:sp>
    </p:spTree>
    <p:extLst>
      <p:ext uri="{BB962C8B-B14F-4D97-AF65-F5344CB8AC3E}">
        <p14:creationId xmlns:p14="http://schemas.microsoft.com/office/powerpoint/2010/main" val="1995708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So…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01419"/>
          </a:xfrm>
        </p:spPr>
        <p:txBody>
          <a:bodyPr>
            <a:normAutofit/>
          </a:bodyPr>
          <a:lstStyle/>
          <a:p>
            <a:r>
              <a:rPr lang="en-GB" altLang="en-US" sz="2000" dirty="0"/>
              <a:t>Women should be offered choice.</a:t>
            </a:r>
          </a:p>
          <a:p>
            <a:r>
              <a:rPr lang="en-GB" altLang="en-US" sz="2000" dirty="0"/>
              <a:t>Quick starting a method will reduce their risk of pregnancy more effectively.</a:t>
            </a:r>
          </a:p>
          <a:p>
            <a:pPr lvl="1"/>
            <a:r>
              <a:rPr lang="en-GB" altLang="en-US" sz="2000" dirty="0"/>
              <a:t>EP for 7days post LNG. </a:t>
            </a:r>
          </a:p>
          <a:p>
            <a:pPr lvl="1"/>
            <a:r>
              <a:rPr lang="en-GB" altLang="en-US" sz="2000" dirty="0"/>
              <a:t>delay for 5days and then EP for 7days post UPA </a:t>
            </a:r>
            <a:r>
              <a:rPr lang="en-GB" altLang="en-US" sz="2000" b="1" dirty="0"/>
              <a:t>(CEU Statement September 2015).</a:t>
            </a:r>
          </a:p>
          <a:p>
            <a:r>
              <a:rPr lang="en-GB" altLang="en-US" sz="2000" dirty="0"/>
              <a:t>PCIUD is the best EC (= quick start of LARC).</a:t>
            </a:r>
          </a:p>
          <a:p>
            <a:r>
              <a:rPr lang="en-GB" altLang="en-US" sz="2000" dirty="0"/>
              <a:t>Advise / arrange Sexually Transmitted Infection (STI) screening at 2 weeks post USI.</a:t>
            </a:r>
          </a:p>
          <a:p>
            <a:r>
              <a:rPr lang="en-GB" altLang="en-US" sz="2000" dirty="0"/>
              <a:t>Consider the need for PEPSE (Post-Exposure Prophylaxis following Sexual Exposure).</a:t>
            </a:r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45384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944" cy="864096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Pharmacists advice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2060848"/>
            <a:ext cx="5987008" cy="4483968"/>
          </a:xfrm>
        </p:spPr>
        <p:txBody>
          <a:bodyPr>
            <a:normAutofit/>
          </a:bodyPr>
          <a:lstStyle/>
          <a:p>
            <a:r>
              <a:rPr lang="en-GB" sz="2000" dirty="0" err="1"/>
              <a:t>SHiP</a:t>
            </a:r>
            <a:r>
              <a:rPr lang="en-GB" sz="2000" dirty="0"/>
              <a:t>, Plymouth </a:t>
            </a:r>
            <a:r>
              <a:rPr lang="en-GB" sz="2000" dirty="0">
                <a:hlinkClick r:id="rId2"/>
              </a:rPr>
              <a:t>01752 439760</a:t>
            </a:r>
            <a:endParaRPr lang="en-GB" sz="2000" dirty="0"/>
          </a:p>
          <a:p>
            <a:r>
              <a:rPr lang="en-GB" sz="2000" dirty="0"/>
              <a:t>(Tuesday p.m. </a:t>
            </a:r>
            <a:r>
              <a:rPr lang="en-GB" sz="2000" dirty="0">
                <a:hlinkClick r:id="rId3"/>
              </a:rPr>
              <a:t>01752 431234</a:t>
            </a:r>
            <a:r>
              <a:rPr lang="en-GB" sz="2000" dirty="0"/>
              <a:t>)</a:t>
            </a:r>
          </a:p>
          <a:p>
            <a:r>
              <a:rPr lang="en-GB" sz="2000" dirty="0"/>
              <a:t>The Centre Exeter, Nurses Office: </a:t>
            </a:r>
          </a:p>
          <a:p>
            <a:pPr marL="114300" indent="0">
              <a:buNone/>
            </a:pPr>
            <a:r>
              <a:rPr lang="en-GB" sz="2000" dirty="0"/>
              <a:t>	01392 284931</a:t>
            </a:r>
          </a:p>
          <a:p>
            <a:r>
              <a:rPr lang="en-GB" sz="2000" dirty="0"/>
              <a:t>The Centre Barnstaple:</a:t>
            </a:r>
          </a:p>
          <a:p>
            <a:pPr marL="114300" indent="0">
              <a:buNone/>
            </a:pPr>
            <a:r>
              <a:rPr lang="en-GB" sz="2000" dirty="0"/>
              <a:t>	01271 341562</a:t>
            </a:r>
          </a:p>
          <a:p>
            <a:r>
              <a:rPr lang="en-GB" sz="2000" dirty="0"/>
              <a:t>Torbay Sexual Medicine Service:</a:t>
            </a:r>
          </a:p>
          <a:p>
            <a:pPr marL="114300" indent="0">
              <a:buNone/>
            </a:pPr>
            <a:r>
              <a:rPr lang="en-GB" sz="2000" dirty="0"/>
              <a:t>	01803 656521 / 01803 656500</a:t>
            </a:r>
          </a:p>
          <a:p>
            <a:pPr marL="114300" indent="0" algn="ctr">
              <a:buNone/>
            </a:pPr>
            <a:endParaRPr lang="en-GB" sz="2000" b="1" dirty="0"/>
          </a:p>
          <a:p>
            <a:pPr algn="ctr"/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913581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36004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GB" sz="2200" b="1" u="sng" dirty="0">
                <a:ea typeface="Times New Roman"/>
                <a:cs typeface="Times New Roman"/>
              </a:rPr>
              <a:t>Ulipristal, </a:t>
            </a:r>
            <a:r>
              <a:rPr lang="en-GB" sz="2200" b="1" u="sng" dirty="0" err="1">
                <a:ea typeface="Times New Roman"/>
                <a:cs typeface="Times New Roman"/>
              </a:rPr>
              <a:t>Levonorgesterel</a:t>
            </a:r>
            <a:r>
              <a:rPr lang="en-GB" sz="2200" b="1" u="sng" dirty="0">
                <a:ea typeface="Times New Roman"/>
                <a:cs typeface="Times New Roman"/>
              </a:rPr>
              <a:t> and Chlamydia screening (13-24 </a:t>
            </a:r>
            <a:r>
              <a:rPr lang="en-GB" sz="2200" b="1" u="sng" dirty="0" err="1">
                <a:ea typeface="Times New Roman"/>
                <a:cs typeface="Times New Roman"/>
              </a:rPr>
              <a:t>yrs</a:t>
            </a:r>
            <a:r>
              <a:rPr lang="en-GB" sz="2200" b="1" u="sng" dirty="0">
                <a:ea typeface="Times New Roman"/>
                <a:cs typeface="Times New Roman"/>
              </a:rPr>
              <a:t>) Plymouth</a:t>
            </a:r>
            <a:br>
              <a:rPr lang="en-GB" dirty="0">
                <a:ea typeface="Times New Roman"/>
                <a:cs typeface="Times New Roman"/>
              </a:rPr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067579"/>
              </p:ext>
            </p:extLst>
          </p:nvPr>
        </p:nvGraphicFramePr>
        <p:xfrm>
          <a:off x="251520" y="1123748"/>
          <a:ext cx="8496944" cy="5168074"/>
        </p:xfrm>
        <a:graphic>
          <a:graphicData uri="http://schemas.openxmlformats.org/drawingml/2006/table">
            <a:tbl>
              <a:tblPr firstRow="1" firstCol="1" bandRow="1"/>
              <a:tblGrid>
                <a:gridCol w="254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9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Has anything changed?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What do I need to do?</a:t>
                      </a:r>
                      <a:endParaRPr lang="en-GB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Continues to be a Public Health commissioned service by Plymouth</a:t>
                      </a:r>
                      <a:r>
                        <a:rPr lang="en-GB" sz="9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City Council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Key public health contacts: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Carol Harman, Senior Public Health Analyst</a:t>
                      </a:r>
                      <a:br>
                        <a:rPr lang="en-GB" sz="900" dirty="0">
                          <a:latin typeface="+mn-lt"/>
                        </a:rPr>
                      </a:b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Tel: 01752 398227</a:t>
                      </a:r>
                      <a:br>
                        <a:rPr lang="en-GB" sz="900" dirty="0">
                          <a:latin typeface="+mn-lt"/>
                        </a:rPr>
                      </a:b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 </a:t>
                      </a:r>
                      <a:r>
                        <a:rPr lang="en-GB" sz="900" b="1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carol.harman@plymouth.gov.uk</a:t>
                      </a:r>
                      <a:endParaRPr lang="en-GB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6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Contraception and sexual health services provider across Plymouth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SHiP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Times New Roman"/>
                          <a:cs typeface="Times New Roman"/>
                          <a:hlinkClick r:id="rId3"/>
                        </a:rPr>
                        <a:t>https://yourship.uk/</a:t>
                      </a:r>
                      <a:endParaRPr lang="en-GB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Visit the website to familiarise yourself with the full range of clinics and services in your area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Contact for ordering pharmacy chlamydia screening kits: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01752 434865</a:t>
                      </a:r>
                      <a:endParaRPr lang="en-GB" sz="7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4"/>
                        </a:rPr>
                        <a:t>csoplymouth@nhs.net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9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Public health service specification for Plymouth includes </a:t>
                      </a: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Ulipristal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Levonorgesterel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chlamydia screening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Service specification available on Devon LPC website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https://devonlpc.org/locally-commissioned-services/plymouth-city-council/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Electronic record keeping on PharmOutcomes – no requirement for paper record from 1/10/18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All accredited pharmacists will be required to enrol for new service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Payments continue in same way – any questions to your local public health team contact as above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New protocol for Ulipristal and Levonorgesterel with new flowchart to be used in conjunction with PGDs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Read PGDs, protocol and service specification available on Devon LPC website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5"/>
                        </a:rPr>
                        <a:t>http://devonlpc.org/locally-commissioned-services/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If you are the lead pharmacist, sign the Ulipristal PGD and Levonorgestrel PGD on page 1 and 2.  These should then be returned to your public health contact (details above).  Additional community pharmacists should add their signature to page 2 of the signed copy of the PGD  held on site, and a photocopy sent to your public health contact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9763" y="1123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876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36004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GB" sz="2200" b="1" u="sng" dirty="0">
                <a:ea typeface="Times New Roman"/>
                <a:cs typeface="Times New Roman"/>
              </a:rPr>
              <a:t>Ulipristal, </a:t>
            </a:r>
            <a:r>
              <a:rPr lang="en-GB" sz="2200" b="1" u="sng" dirty="0" err="1">
                <a:ea typeface="Times New Roman"/>
                <a:cs typeface="Times New Roman"/>
              </a:rPr>
              <a:t>Levonorgesterel</a:t>
            </a:r>
            <a:r>
              <a:rPr lang="en-GB" sz="2200" b="1" u="sng" dirty="0">
                <a:ea typeface="Times New Roman"/>
                <a:cs typeface="Times New Roman"/>
              </a:rPr>
              <a:t> and Chlamydia screening (13-24 </a:t>
            </a:r>
            <a:r>
              <a:rPr lang="en-GB" sz="2200" b="1" u="sng" dirty="0" err="1">
                <a:ea typeface="Times New Roman"/>
                <a:cs typeface="Times New Roman"/>
              </a:rPr>
              <a:t>yrs</a:t>
            </a:r>
            <a:r>
              <a:rPr lang="en-GB" sz="2200" b="1" u="sng" dirty="0">
                <a:ea typeface="Times New Roman"/>
                <a:cs typeface="Times New Roman"/>
              </a:rPr>
              <a:t>) Devon and Torbay</a:t>
            </a:r>
            <a:br>
              <a:rPr lang="en-GB" dirty="0">
                <a:ea typeface="Times New Roman"/>
                <a:cs typeface="Times New Roman"/>
              </a:rPr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890071"/>
              </p:ext>
            </p:extLst>
          </p:nvPr>
        </p:nvGraphicFramePr>
        <p:xfrm>
          <a:off x="251520" y="1123748"/>
          <a:ext cx="8496944" cy="5009768"/>
        </p:xfrm>
        <a:graphic>
          <a:graphicData uri="http://schemas.openxmlformats.org/drawingml/2006/table">
            <a:tbl>
              <a:tblPr firstRow="1" firstCol="1" bandRow="1"/>
              <a:tblGrid>
                <a:gridCol w="254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9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Has anything changed?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What do I need to do?</a:t>
                      </a:r>
                      <a:endParaRPr lang="en-GB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Continues to be a Public Health commissioned service by both Devon County Council and Torbay Council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Key public health contacts: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Sandra Allwood - Devon County Council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Sandra.allwood@devon.gov.uk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or 01392 386381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Sarah Aston - Torbay Council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Sarah.Aston@torbay.gov.uk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or 01803 208475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6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New specialist contraception and sexual health services provider across the Devon and Torbay area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Devon Sexual Health Service: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4"/>
                        </a:rPr>
                        <a:t>www.devonsexualhealth.co.uk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Visit the website to familiarise yourself with the full range of clinics and services in your area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Contact for ordering pharmacy chlamydia screening kits: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Devon County Council area - </a:t>
                      </a: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5"/>
                        </a:rPr>
                        <a:t>ndht.cso@nhs.net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or 01392 284965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Torbay Council area - </a:t>
                      </a: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6"/>
                        </a:rPr>
                        <a:t>Michelle.crowe@nhs.net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or 01803 656520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New public health service specification for Devon &amp; Torbay to include Ulipristal, Levonorgesterel and chlamydia screening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Service specification available on Devon LPC website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7"/>
                        </a:rPr>
                        <a:t>http://devonlpc.org/locally-commissioned-services/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Electronic record keeping on PharmOutcomes – no requirement for paper record from 1/10/18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All accredited pharmacists will be required to enrol for new service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Payments continue in same way – any questions to your local public health team contact as above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New protocol for Ulipristal and Levonorgesterel with new flowchart to be used in conjunction with PGDs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Read PGDs, protocol and service specification available on Devon LPC website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7"/>
                        </a:rPr>
                        <a:t>http://devonlpc.org/locally-commissioned-services/</a:t>
                      </a:r>
                      <a:endParaRPr lang="en-GB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If you are the lead pharmacist, sign the Ulipristal PGD and Levonorgestrel PGD on page 1 and 2.  These should then be returned to your public health contact (details above).  Additional community pharmacists should add their signature to page 2 of the signed copy of the PGD  held on site, and a photocopy sent to your public health contact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9763" y="1123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3479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45026"/>
              </p:ext>
            </p:extLst>
          </p:nvPr>
        </p:nvGraphicFramePr>
        <p:xfrm>
          <a:off x="539553" y="476672"/>
          <a:ext cx="8280918" cy="5822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80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Devon Sexual Health 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Exeter &amp; Barnstaple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www.devonsexualhealth.nhs.uk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Devon Sexual Health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Torbay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www.devonsexualhealth.nhs.uk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Sexual Health in Plymouth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</a:t>
                      </a:r>
                      <a:r>
                        <a:rPr lang="en-GB" sz="1000" dirty="0" err="1">
                          <a:effectLst/>
                        </a:rPr>
                        <a:t>SHiP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yourship.uk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www.thezoneplymouth.co.uk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Sexual Health Advice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Exeter 01392 284931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Barnstaple 01271 341562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01803 656521 / 656500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SHiP 01752 431124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Zone Plymouth 01752 206626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CSO 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Pharmacy Kit ordering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01392 284965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>
                          <a:effectLst/>
                          <a:hlinkClick r:id="rId2"/>
                        </a:rPr>
                        <a:t>ndht.cso@nhs.net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01803 656520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>
                          <a:effectLst/>
                          <a:hlinkClick r:id="rId3"/>
                        </a:rPr>
                        <a:t>michelle.crowe@nhs.net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01752 434865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 dirty="0">
                          <a:effectLst/>
                          <a:hlinkClick r:id="rId4"/>
                        </a:rPr>
                        <a:t>csoplymouth@nhs.net</a:t>
                      </a:r>
                      <a:r>
                        <a:rPr lang="en-GB" sz="1000" dirty="0">
                          <a:effectLst/>
                        </a:rPr>
                        <a:t>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2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Safeguarding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sng">
                          <a:effectLst/>
                          <a:hlinkClick r:id="rId5"/>
                        </a:rPr>
                        <a:t>http://www.devonsafeguardingchildren.org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MASH 0345 155 1071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Out of hours 0845 6000 388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sng">
                          <a:effectLst/>
                          <a:hlinkClick r:id="rId6"/>
                        </a:rPr>
                        <a:t>http://www.torbaysafeguarding.org.uk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MASH 01803 208100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Out of hours 0300 456 4876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Children and young people -  </a:t>
                      </a:r>
                      <a:r>
                        <a:rPr lang="en-GB" sz="900" u="sng" dirty="0">
                          <a:effectLst/>
                          <a:hlinkClick r:id="rId7"/>
                        </a:rPr>
                        <a:t>http://www.plymouthscb.co.uk/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Plymouth Gateway Service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Tel: 01752 668000</a:t>
                      </a:r>
                      <a:endParaRPr lang="en-GB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2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Public Health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>
                          <a:effectLst/>
                          <a:hlinkClick r:id="rId8"/>
                        </a:rPr>
                        <a:t>Sandra.allwood@devon.gov.uk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Contract administrator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01392 386381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Devon County Council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>
                          <a:effectLst/>
                          <a:hlinkClick r:id="rId9"/>
                        </a:rPr>
                        <a:t>Sarah.aston@torbay.gov.uk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Commissioner</a:t>
                      </a:r>
                      <a:endParaRPr lang="en-GB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Torbay Council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 dirty="0">
                          <a:effectLst/>
                          <a:hlinkClick r:id="rId10"/>
                        </a:rPr>
                        <a:t>Carol.harman@plymouth.gov.uk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Contract administrator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01752 398227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ODPH, Plymouth City Council,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Windsor House, Floor 2,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Plymouth PL6 5UF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23" marR="4892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11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7858556" cy="4896098"/>
          </a:xfrm>
        </p:spPr>
        <p:txBody>
          <a:bodyPr>
            <a:normAutofit/>
          </a:bodyPr>
          <a:lstStyle/>
          <a:p>
            <a:pPr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dirty="0">
                <a:solidFill>
                  <a:prstClr val="black"/>
                </a:solidFill>
              </a:rPr>
              <a:t>Young people have a right to confidentiality regardless of where testing and treatment takes place.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dirty="0">
                <a:solidFill>
                  <a:prstClr val="black"/>
                </a:solidFill>
              </a:rPr>
              <a:t>Confidentiality may only be broken when the health, safety or welfare of the young person, or others, would otherwise be at grave risk.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dirty="0">
                <a:solidFill>
                  <a:prstClr val="black"/>
                </a:solidFill>
              </a:rPr>
              <a:t>Make the young person feel welcome and respected for making a responsible decision.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400" b="1" dirty="0">
                <a:solidFill>
                  <a:prstClr val="black"/>
                </a:solidFill>
              </a:rPr>
              <a:t>Remain non-judgemental</a:t>
            </a:r>
            <a:endParaRPr lang="en-GB" sz="24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Consultations with young 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17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9144446" cy="1368152"/>
          </a:xfrm>
        </p:spPr>
        <p:txBody>
          <a:bodyPr>
            <a:noAutofit/>
          </a:bodyPr>
          <a:lstStyle/>
          <a:p>
            <a:pPr lvl="8" algn="ctr" rtl="0">
              <a:spcBef>
                <a:spcPct val="0"/>
              </a:spcBef>
              <a:defRPr/>
            </a:pP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r>
              <a:rPr lang="en-GB" sz="4000" b="1" dirty="0">
                <a:solidFill>
                  <a:prstClr val="black"/>
                </a:solidFill>
                <a:latin typeface="+mj-lt"/>
              </a:rPr>
              <a:t>Consent</a:t>
            </a:r>
            <a:br>
              <a:rPr lang="en-GB" sz="2800" b="1" dirty="0">
                <a:solidFill>
                  <a:prstClr val="black"/>
                </a:solidFill>
              </a:rPr>
            </a:br>
            <a:br>
              <a:rPr lang="en-GB" sz="3200" dirty="0"/>
            </a:br>
            <a:br>
              <a:rPr lang="en-GB" sz="3200" dirty="0"/>
            </a:b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136582" cy="324036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Informed</a:t>
            </a:r>
            <a:r>
              <a:rPr lang="en-GB" sz="2000" b="1" dirty="0">
                <a:solidFill>
                  <a:prstClr val="black"/>
                </a:solidFill>
              </a:rPr>
              <a:t> 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consent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marL="795528" lvl="1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</a:rPr>
              <a:t>Can be said to have been given based upon a clear appreciation and understanding of the facts, implications, and consequences of an action i.e. the test .</a:t>
            </a:r>
          </a:p>
          <a:p>
            <a:pPr marL="795528" lvl="1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</a:rPr>
              <a:t>To give informed consent, the individual concerned must have adequate reasoning faculties and be in possession of all relevant facts. </a:t>
            </a:r>
          </a:p>
          <a:p>
            <a:pPr marL="365760" indent="-256032">
              <a:buFont typeface="Wingdings 2"/>
              <a:buChar char=""/>
              <a:defRPr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Fraser competency</a:t>
            </a: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pPr marL="795528" lvl="1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Under 16.</a:t>
            </a:r>
            <a:endParaRPr lang="en-GB" sz="1600" b="1" dirty="0">
              <a:solidFill>
                <a:prstClr val="black"/>
              </a:solidFill>
            </a:endParaRPr>
          </a:p>
          <a:p>
            <a:pPr marL="795528" lvl="1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Ensure EHC Assessment  and record are completed on PharmOutcomes.</a:t>
            </a:r>
          </a:p>
          <a:p>
            <a:pPr marL="795528" lvl="1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Safeguarding section now extended to include 16-18 year olds also.  </a:t>
            </a:r>
          </a:p>
        </p:txBody>
      </p:sp>
    </p:spTree>
    <p:extLst>
      <p:ext uri="{BB962C8B-B14F-4D97-AF65-F5344CB8AC3E}">
        <p14:creationId xmlns:p14="http://schemas.microsoft.com/office/powerpoint/2010/main" val="127264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869160"/>
            <a:ext cx="462756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551535"/>
            <a:ext cx="3816350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916832"/>
            <a:ext cx="39603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Multi-Agency Safeguarding Hub</a:t>
            </a:r>
          </a:p>
          <a:p>
            <a:r>
              <a:rPr lang="en-GB" b="1" dirty="0">
                <a:solidFill>
                  <a:schemeClr val="tx2"/>
                </a:solidFill>
              </a:rPr>
              <a:t>PLYMOUTH</a:t>
            </a:r>
          </a:p>
          <a:p>
            <a:r>
              <a:rPr lang="en-GB" b="1" dirty="0"/>
              <a:t>Tel: 01752 668000 </a:t>
            </a:r>
          </a:p>
          <a:p>
            <a:r>
              <a:rPr lang="en-GB" b="1" dirty="0"/>
              <a:t>Out of hours: 01752 346984 </a:t>
            </a:r>
          </a:p>
          <a:p>
            <a:r>
              <a:rPr lang="en-GB" b="1" dirty="0">
                <a:hlinkClick r:id="rId4"/>
              </a:rPr>
              <a:t>gateway@plymouth.gov.uk</a:t>
            </a:r>
            <a:endParaRPr lang="en-GB" b="1" dirty="0"/>
          </a:p>
          <a:p>
            <a:endParaRPr lang="en-GB" b="1" dirty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9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620000" cy="809128"/>
          </a:xfrm>
        </p:spPr>
        <p:txBody>
          <a:bodyPr/>
          <a:lstStyle/>
          <a:p>
            <a:r>
              <a:rPr lang="en-GB" sz="4000" b="1" dirty="0"/>
              <a:t>Ages – a grey area?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4536504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A child under the age of 13 does not, under any circumstances, have the legal capacity to consent to any form of sexual activity.</a:t>
            </a:r>
          </a:p>
          <a:p>
            <a:pPr marL="0" indent="0">
              <a:buNone/>
            </a:pPr>
            <a:endParaRPr lang="en-GB" sz="20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000" dirty="0"/>
              <a:t>Sexually active teenagers aged between 13 and 16 must have their needs assessed.</a:t>
            </a:r>
          </a:p>
          <a:p>
            <a:r>
              <a:rPr lang="en-GB" sz="2000" dirty="0"/>
              <a:t>Although sexual activity for 16 – 18 year olds is not an offence, these young people are still offered the protection of the 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Child Protection procedures under the Children Act 1989</a:t>
            </a:r>
            <a:r>
              <a:rPr lang="en-GB" sz="2000" dirty="0"/>
              <a:t>.</a:t>
            </a:r>
          </a:p>
          <a:p>
            <a:r>
              <a:rPr lang="en-GB" sz="2000" dirty="0">
                <a:solidFill>
                  <a:prstClr val="black"/>
                </a:solidFill>
              </a:rPr>
              <a:t>Young people under the age of 13 or where abuse is suspected must be managed  according to:</a:t>
            </a:r>
          </a:p>
          <a:p>
            <a:pPr lvl="1"/>
            <a:r>
              <a:rPr lang="en-GB" sz="1600" dirty="0">
                <a:solidFill>
                  <a:prstClr val="black"/>
                </a:solidFill>
              </a:rPr>
              <a:t>Devon’s safeguarding children policy and guidance </a:t>
            </a:r>
            <a:r>
              <a:rPr lang="en-GB" sz="1600" u="sng" dirty="0">
                <a:solidFill>
                  <a:prstClr val="black"/>
                </a:solidFill>
                <a:hlinkClick r:id="rId3"/>
              </a:rPr>
              <a:t>http://www.dscb.info/</a:t>
            </a:r>
            <a:endParaRPr lang="en-GB" sz="1600" u="sng" dirty="0">
              <a:solidFill>
                <a:prstClr val="black"/>
              </a:solidFill>
            </a:endParaRPr>
          </a:p>
          <a:p>
            <a:pPr lvl="1"/>
            <a:r>
              <a:rPr lang="en-GB" sz="1600" dirty="0"/>
              <a:t>Torbay safeguarding children policy and guidance </a:t>
            </a:r>
            <a:r>
              <a:rPr lang="en-GB" sz="1600" u="sng" dirty="0">
                <a:hlinkClick r:id="rId4"/>
              </a:rPr>
              <a:t>http://torbaysafeguarding.org.uk/</a:t>
            </a:r>
            <a:endParaRPr lang="en-GB" sz="1600" u="sng" dirty="0"/>
          </a:p>
          <a:p>
            <a:pPr lvl="1"/>
            <a:r>
              <a:rPr lang="en-GB" sz="1600"/>
              <a:t>Plymouth safeguarding </a:t>
            </a:r>
            <a:r>
              <a:rPr lang="en-GB" sz="1600" dirty="0"/>
              <a:t>children policy </a:t>
            </a:r>
            <a:r>
              <a:rPr lang="en-GB" sz="1600"/>
              <a:t>and guidance </a:t>
            </a:r>
            <a:r>
              <a:rPr lang="en-GB" sz="1600">
                <a:hlinkClick r:id="rId5"/>
              </a:rPr>
              <a:t>http</a:t>
            </a:r>
            <a:r>
              <a:rPr lang="en-GB" sz="1600" dirty="0">
                <a:hlinkClick r:id="rId5"/>
              </a:rPr>
              <a:t>://www.plymouthscb.co.uk/</a:t>
            </a:r>
            <a:endParaRPr lang="en-GB" sz="16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22870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1520" y="393630"/>
            <a:ext cx="8712968" cy="109115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Abusive or Exploitive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en-GB" sz="2000" dirty="0"/>
              <a:t>Most young people under the age of 18 have a healthy interest in sex and sexual relationships.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Some relationships are abusive and exploitive and these young people may need the provision of protection or additional services.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Health services are in a key position to recognise children and young people who are suffering abuse of exploitation.</a:t>
            </a:r>
          </a:p>
        </p:txBody>
      </p:sp>
    </p:spTree>
    <p:extLst>
      <p:ext uri="{BB962C8B-B14F-4D97-AF65-F5344CB8AC3E}">
        <p14:creationId xmlns:p14="http://schemas.microsoft.com/office/powerpoint/2010/main" val="175717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620000" cy="72008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Risk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1959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Relevant indicators that point to an increased risk of child sexual exploitation (CSE) :</a:t>
            </a:r>
          </a:p>
          <a:p>
            <a:pPr marL="0" indent="0" algn="ctr">
              <a:buNone/>
            </a:pPr>
            <a:endParaRPr lang="en-GB" sz="2000" dirty="0"/>
          </a:p>
          <a:p>
            <a:r>
              <a:rPr lang="en-GB" sz="2000" dirty="0"/>
              <a:t>Is a male present with the young person (often older) who will not leave the young person alone or allow them to speak to you alone?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Are there physical injuries present that give you cause for concern?</a:t>
            </a:r>
          </a:p>
          <a:p>
            <a:r>
              <a:rPr lang="en-GB" sz="2000" dirty="0"/>
              <a:t>Are you aware that the young person’s behaviour may place them at risk, e.g. does use of alcohol or other substances inhibit their ability to make informed choices?</a:t>
            </a:r>
          </a:p>
          <a:p>
            <a:pPr marL="0" indent="0" algn="ctr">
              <a:buNone/>
            </a:pPr>
            <a:endParaRPr lang="en-GB" sz="1400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GB" sz="1400" dirty="0">
                <a:solidFill>
                  <a:srgbClr val="0000FF"/>
                </a:solidFill>
              </a:rPr>
              <a:t>More information</a:t>
            </a:r>
            <a:r>
              <a:rPr lang="en-GB" sz="1400" dirty="0"/>
              <a:t>: </a:t>
            </a:r>
            <a:r>
              <a:rPr lang="en-GB" sz="1400" dirty="0">
                <a:solidFill>
                  <a:srgbClr val="0000FF"/>
                </a:solidFill>
              </a:rPr>
              <a:t>http://www.nhs.uk/livewell/abuse/pages/child-sexual-exploitation-signs.aspx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8493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HS-colours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0072CE"/>
      </a:accent1>
      <a:accent2>
        <a:srgbClr val="8A1538"/>
      </a:accent2>
      <a:accent3>
        <a:srgbClr val="78BE20"/>
      </a:accent3>
      <a:accent4>
        <a:srgbClr val="330072"/>
      </a:accent4>
      <a:accent5>
        <a:srgbClr val="00A499"/>
      </a:accent5>
      <a:accent6>
        <a:srgbClr val="ED8B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3009</Words>
  <Application>Microsoft Office PowerPoint</Application>
  <PresentationFormat>On-screen Show (4:3)</PresentationFormat>
  <Paragraphs>412</Paragraphs>
  <Slides>39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Wingdings 2</vt:lpstr>
      <vt:lpstr>Wingdings 3</vt:lpstr>
      <vt:lpstr>Office Theme</vt:lpstr>
      <vt:lpstr>Devon, Plymouth &amp; Torbay Pharmacy Training </vt:lpstr>
      <vt:lpstr>Aim of session</vt:lpstr>
      <vt:lpstr>Talking to Young People  </vt:lpstr>
      <vt:lpstr>Consultations with young people</vt:lpstr>
      <vt:lpstr>   Consent   </vt:lpstr>
      <vt:lpstr>PowerPoint Presentation</vt:lpstr>
      <vt:lpstr>Ages – a grey area?</vt:lpstr>
      <vt:lpstr>Abusive or Exploitive relationships</vt:lpstr>
      <vt:lpstr>Risk Indicators</vt:lpstr>
      <vt:lpstr>If you have concerns</vt:lpstr>
      <vt:lpstr> MASH referral </vt:lpstr>
      <vt:lpstr>MASH referral</vt:lpstr>
      <vt:lpstr>  Why is Chlamydia screening so important?</vt:lpstr>
      <vt:lpstr>  Chlamydia screening service role </vt:lpstr>
      <vt:lpstr>Management of positive results </vt:lpstr>
      <vt:lpstr>Emergency contraception</vt:lpstr>
      <vt:lpstr>Menstrual cycle</vt:lpstr>
      <vt:lpstr>The fertile period</vt:lpstr>
      <vt:lpstr>Emergency contraception</vt:lpstr>
      <vt:lpstr>How does EC work? </vt:lpstr>
      <vt:lpstr>Risk of pregnancy</vt:lpstr>
      <vt:lpstr>FSRH CEU guidance</vt:lpstr>
      <vt:lpstr>Key messages</vt:lpstr>
      <vt:lpstr>Emergency contraception</vt:lpstr>
      <vt:lpstr>Levonorgestrel</vt:lpstr>
      <vt:lpstr>Levonorgestrel </vt:lpstr>
      <vt:lpstr>Ulipristal Acetate</vt:lpstr>
      <vt:lpstr>Ulipristal Acetate (ellaOne)</vt:lpstr>
      <vt:lpstr>Ulipristal Acetate (Ella One)</vt:lpstr>
      <vt:lpstr>UPA hormonal interactions</vt:lpstr>
      <vt:lpstr>Implications for EC provision</vt:lpstr>
      <vt:lpstr>Copper IUD</vt:lpstr>
      <vt:lpstr>Considerations</vt:lpstr>
      <vt:lpstr>Pill errors and EC</vt:lpstr>
      <vt:lpstr>So…</vt:lpstr>
      <vt:lpstr>Pharmacists advice lines</vt:lpstr>
      <vt:lpstr>Ulipristal, Levonorgesterel and Chlamydia screening (13-24 yrs) Plymouth </vt:lpstr>
      <vt:lpstr>Ulipristal, Levonorgesterel and Chlamydia screening (13-24 yrs) Devon and Torbay </vt:lpstr>
      <vt:lpstr>PowerPoint Presentation</vt:lpstr>
    </vt:vector>
  </TitlesOfParts>
  <Company>Northern Devon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Whitaker, Izumi</dc:creator>
  <cp:lastModifiedBy>WESLEY, Alison (NORTHERN DEVON HEALTHCARE NHS TRUST)</cp:lastModifiedBy>
  <cp:revision>62</cp:revision>
  <cp:lastPrinted>2020-10-20T11:31:55Z</cp:lastPrinted>
  <dcterms:created xsi:type="dcterms:W3CDTF">2018-08-21T08:01:55Z</dcterms:created>
  <dcterms:modified xsi:type="dcterms:W3CDTF">2022-04-28T08:49:43Z</dcterms:modified>
</cp:coreProperties>
</file>